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58" r:id="rId4"/>
    <p:sldId id="257" r:id="rId5"/>
    <p:sldId id="261" r:id="rId6"/>
    <p:sldId id="260" r:id="rId7"/>
    <p:sldId id="262" r:id="rId8"/>
    <p:sldId id="264" r:id="rId9"/>
    <p:sldId id="267" r:id="rId10"/>
    <p:sldId id="265" r:id="rId11"/>
    <p:sldId id="266" r:id="rId12"/>
    <p:sldId id="268" r:id="rId13"/>
    <p:sldId id="271" r:id="rId14"/>
    <p:sldId id="270" r:id="rId15"/>
    <p:sldId id="269" r:id="rId16"/>
  </p:sldIdLst>
  <p:sldSz cx="18288000" cy="10287000"/>
  <p:notesSz cx="6858000" cy="9144000"/>
  <p:embeddedFontLst>
    <p:embeddedFont>
      <p:font typeface="Core Bandi Face" panose="020B0604020202020204" charset="-127"/>
      <p:regular r:id="rId18"/>
    </p:embeddedFont>
    <p:embeddedFont>
      <p:font typeface=".VnArial" panose="020B0604020202020204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fornian FB" panose="0207040306080B030204" pitchFamily="18" charset="0"/>
      <p:regular r:id="rId27"/>
      <p:bold r:id="rId28"/>
      <p:italic r:id="rId29"/>
    </p:embeddedFont>
    <p:embeddedFont>
      <p:font typeface="Cooper Black" panose="0208090404030B020404" pitchFamily="18" charset="0"/>
      <p:regular r:id="rId30"/>
    </p:embeddedFont>
    <p:embeddedFont>
      <p:font typeface="Tw Cen MT Condensed Extra Bold" panose="020B0803020202020204" pitchFamily="34" charset="0"/>
      <p:regular r:id="rId31"/>
    </p:embeddedFont>
    <p:embeddedFont>
      <p:font typeface="VNI-Lithos" panose="020B0604020202020204"/>
      <p:bold r:id="rId32"/>
    </p:embeddedFont>
    <p:embeddedFont>
      <p:font typeface="Was DokrakNP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122BE-3D57-48F1-9A98-ED15743FB389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C8B63-BB85-40B3-B834-B23C9E505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C8B63-BB85-40B3-B834-B23C9E505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8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1790701"/>
            <a:ext cx="19823763" cy="14368111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76400" y="1017562"/>
            <a:ext cx="14583040" cy="8148788"/>
          </a:xfrm>
          <a:custGeom>
            <a:avLst/>
            <a:gdLst/>
            <a:ahLst/>
            <a:cxnLst/>
            <a:rect l="l" t="t" r="r" b="b"/>
            <a:pathLst>
              <a:path w="14421051" h="8469090">
                <a:moveTo>
                  <a:pt x="0" y="0"/>
                </a:moveTo>
                <a:lnTo>
                  <a:pt x="14421050" y="0"/>
                </a:lnTo>
                <a:lnTo>
                  <a:pt x="14421050" y="8469090"/>
                </a:lnTo>
                <a:lnTo>
                  <a:pt x="0" y="8469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3380049">
            <a:off x="12933412" y="6878908"/>
            <a:ext cx="1314997" cy="929847"/>
            <a:chOff x="0" y="0"/>
            <a:chExt cx="319104" cy="2256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9104" cy="225641"/>
            </a:xfrm>
            <a:custGeom>
              <a:avLst/>
              <a:gdLst/>
              <a:ahLst/>
              <a:cxnLst/>
              <a:rect l="l" t="t" r="r" b="b"/>
              <a:pathLst>
                <a:path w="319104" h="225641">
                  <a:moveTo>
                    <a:pt x="159552" y="0"/>
                  </a:moveTo>
                  <a:cubicBezTo>
                    <a:pt x="71434" y="0"/>
                    <a:pt x="0" y="50512"/>
                    <a:pt x="0" y="112821"/>
                  </a:cubicBezTo>
                  <a:cubicBezTo>
                    <a:pt x="0" y="175130"/>
                    <a:pt x="71434" y="225641"/>
                    <a:pt x="159552" y="225641"/>
                  </a:cubicBezTo>
                  <a:cubicBezTo>
                    <a:pt x="247670" y="225641"/>
                    <a:pt x="319104" y="175130"/>
                    <a:pt x="319104" y="112821"/>
                  </a:cubicBezTo>
                  <a:cubicBezTo>
                    <a:pt x="319104" y="50512"/>
                    <a:pt x="247670" y="0"/>
                    <a:pt x="159552" y="0"/>
                  </a:cubicBezTo>
                  <a:close/>
                </a:path>
              </a:pathLst>
            </a:custGeom>
            <a:solidFill>
              <a:srgbClr val="DAC3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7" name="Group 7"/>
          <p:cNvGrpSpPr/>
          <p:nvPr/>
        </p:nvGrpSpPr>
        <p:grpSpPr>
          <a:xfrm rot="6781467">
            <a:off x="14528257" y="6216568"/>
            <a:ext cx="1314997" cy="1044561"/>
            <a:chOff x="0" y="0"/>
            <a:chExt cx="319104" cy="2534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9104" cy="253479"/>
            </a:xfrm>
            <a:custGeom>
              <a:avLst/>
              <a:gdLst/>
              <a:ahLst/>
              <a:cxnLst/>
              <a:rect l="l" t="t" r="r" b="b"/>
              <a:pathLst>
                <a:path w="319104" h="253479">
                  <a:moveTo>
                    <a:pt x="159552" y="0"/>
                  </a:moveTo>
                  <a:cubicBezTo>
                    <a:pt x="71434" y="0"/>
                    <a:pt x="0" y="56743"/>
                    <a:pt x="0" y="126739"/>
                  </a:cubicBezTo>
                  <a:cubicBezTo>
                    <a:pt x="0" y="196735"/>
                    <a:pt x="71434" y="253479"/>
                    <a:pt x="159552" y="253479"/>
                  </a:cubicBezTo>
                  <a:cubicBezTo>
                    <a:pt x="247670" y="253479"/>
                    <a:pt x="319104" y="196735"/>
                    <a:pt x="319104" y="126739"/>
                  </a:cubicBezTo>
                  <a:cubicBezTo>
                    <a:pt x="319104" y="56743"/>
                    <a:pt x="247670" y="0"/>
                    <a:pt x="159552" y="0"/>
                  </a:cubicBezTo>
                  <a:close/>
                </a:path>
              </a:pathLst>
            </a:custGeom>
            <a:solidFill>
              <a:srgbClr val="DAC39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824030" y="3267796"/>
            <a:ext cx="12639940" cy="251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Thiết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kế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phần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mềm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dựa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trên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mã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nguồn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mở</a:t>
            </a:r>
            <a:endParaRPr lang="en-US" sz="8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713216" y="5819049"/>
            <a:ext cx="9532692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GV: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Th.S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Ph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ạ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m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Th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ị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Qu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ỳ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nh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Trang</a:t>
            </a:r>
            <a:b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</a:b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Trình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bày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: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Nhóm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73497" y="2747326"/>
            <a:ext cx="6108478" cy="6510974"/>
          </a:xfrm>
          <a:custGeom>
            <a:avLst/>
            <a:gdLst/>
            <a:ahLst/>
            <a:cxnLst/>
            <a:rect l="l" t="t" r="r" b="b"/>
            <a:pathLst>
              <a:path w="6108478" h="6510974">
                <a:moveTo>
                  <a:pt x="0" y="0"/>
                </a:moveTo>
                <a:lnTo>
                  <a:pt x="6108478" y="0"/>
                </a:lnTo>
                <a:lnTo>
                  <a:pt x="6108478" y="6510974"/>
                </a:lnTo>
                <a:lnTo>
                  <a:pt x="0" y="651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30516" y="4125646"/>
            <a:ext cx="4394440" cy="4394440"/>
            <a:chOff x="0" y="0"/>
            <a:chExt cx="5859253" cy="5859253"/>
          </a:xfrm>
        </p:grpSpPr>
      </p:grpSp>
      <p:sp>
        <p:nvSpPr>
          <p:cNvPr id="6" name="Freeform 6"/>
          <p:cNvSpPr/>
          <p:nvPr/>
        </p:nvSpPr>
        <p:spPr>
          <a:xfrm>
            <a:off x="10106915" y="2747326"/>
            <a:ext cx="6108478" cy="6510974"/>
          </a:xfrm>
          <a:custGeom>
            <a:avLst/>
            <a:gdLst/>
            <a:ahLst/>
            <a:cxnLst/>
            <a:rect l="l" t="t" r="r" b="b"/>
            <a:pathLst>
              <a:path w="6108478" h="6510974">
                <a:moveTo>
                  <a:pt x="0" y="0"/>
                </a:moveTo>
                <a:lnTo>
                  <a:pt x="6108477" y="0"/>
                </a:lnTo>
                <a:lnTo>
                  <a:pt x="6108477" y="6510974"/>
                </a:lnTo>
                <a:lnTo>
                  <a:pt x="0" y="651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19400" y="4914900"/>
            <a:ext cx="4877760" cy="2849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 err="1">
                <a:solidFill>
                  <a:srgbClr val="5D3D2F"/>
                </a:solidFill>
              </a:rPr>
              <a:t>dtype</a:t>
            </a:r>
            <a:r>
              <a:rPr lang="en-US" sz="3200" spc="-123" dirty="0">
                <a:solidFill>
                  <a:srgbClr val="5D3D2F"/>
                </a:solidFill>
              </a:rPr>
              <a:t>: </a:t>
            </a:r>
            <a:r>
              <a:rPr lang="en-US" sz="3200" spc="-123" dirty="0" err="1">
                <a:solidFill>
                  <a:srgbClr val="5D3D2F"/>
                </a:solidFill>
              </a:rPr>
              <a:t>Kiểu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dữ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liệu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của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phần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tử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trong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mảng</a:t>
            </a:r>
            <a:r>
              <a:rPr lang="en-US" sz="3200" spc="-123" dirty="0">
                <a:solidFill>
                  <a:srgbClr val="5D3D2F"/>
                </a:solidFill>
              </a:rPr>
              <a:t>.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shape: </a:t>
            </a:r>
            <a:r>
              <a:rPr lang="en-US" sz="3200" spc="-123" dirty="0" err="1">
                <a:solidFill>
                  <a:srgbClr val="5D3D2F"/>
                </a:solidFill>
              </a:rPr>
              <a:t>kích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thước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của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mảng</a:t>
            </a:r>
            <a:endParaRPr lang="en-US" sz="3200" spc="-123" dirty="0">
              <a:solidFill>
                <a:srgbClr val="5D3D2F"/>
              </a:solidFill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size: </a:t>
            </a:r>
            <a:r>
              <a:rPr lang="en-US" sz="3200" spc="-123" dirty="0" err="1">
                <a:solidFill>
                  <a:srgbClr val="5D3D2F"/>
                </a:solidFill>
              </a:rPr>
              <a:t>số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phần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tử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trong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mảng</a:t>
            </a:r>
            <a:endParaRPr lang="en-US" sz="3200" spc="-123" dirty="0">
              <a:solidFill>
                <a:srgbClr val="5D3D2F"/>
              </a:solidFill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 err="1">
                <a:solidFill>
                  <a:srgbClr val="5D3D2F"/>
                </a:solidFill>
              </a:rPr>
              <a:t>ndim</a:t>
            </a:r>
            <a:r>
              <a:rPr lang="en-US" sz="3200" spc="-123" dirty="0">
                <a:solidFill>
                  <a:srgbClr val="5D3D2F"/>
                </a:solidFill>
              </a:rPr>
              <a:t>: </a:t>
            </a:r>
            <a:r>
              <a:rPr lang="en-US" sz="3200" spc="-123" dirty="0" err="1">
                <a:solidFill>
                  <a:srgbClr val="5D3D2F"/>
                </a:solidFill>
              </a:rPr>
              <a:t>số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chiều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của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  <a:r>
              <a:rPr lang="en-US" sz="3200" spc="-123" dirty="0" err="1">
                <a:solidFill>
                  <a:srgbClr val="5D3D2F"/>
                </a:solidFill>
              </a:rPr>
              <a:t>mảng</a:t>
            </a:r>
            <a:r>
              <a:rPr lang="en-US" sz="3200" spc="-123" dirty="0">
                <a:solidFill>
                  <a:srgbClr val="5D3D2F"/>
                </a:solidFill>
              </a:rPr>
              <a:t> </a:t>
            </a:r>
          </a:p>
        </p:txBody>
      </p:sp>
      <p:sp>
        <p:nvSpPr>
          <p:cNvPr id="8" name="TextBox 12"/>
          <p:cNvSpPr txBox="1"/>
          <p:nvPr/>
        </p:nvSpPr>
        <p:spPr>
          <a:xfrm>
            <a:off x="3657600" y="723900"/>
            <a:ext cx="10112657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7200" b="1" dirty="0">
                <a:latin typeface="+mj-lt"/>
              </a:rPr>
              <a:t>2.3 Thao </a:t>
            </a:r>
            <a:r>
              <a:rPr lang="en-US" sz="7200" b="1" dirty="0" err="1">
                <a:latin typeface="+mj-lt"/>
              </a:rPr>
              <a:t>tác</a:t>
            </a:r>
            <a:r>
              <a:rPr lang="en-US" sz="7200" b="1" dirty="0">
                <a:latin typeface="+mj-lt"/>
              </a:rPr>
              <a:t> </a:t>
            </a:r>
            <a:r>
              <a:rPr lang="en-US" sz="7200" b="1" dirty="0" err="1">
                <a:latin typeface="+mj-lt"/>
              </a:rPr>
              <a:t>với</a:t>
            </a:r>
            <a:r>
              <a:rPr lang="en-US" sz="7200" b="1" dirty="0">
                <a:latin typeface="+mj-lt"/>
              </a:rPr>
              <a:t> </a:t>
            </a:r>
            <a:r>
              <a:rPr lang="en-US" sz="7200" b="1" dirty="0" err="1">
                <a:latin typeface="+mj-lt"/>
              </a:rPr>
              <a:t>mảng</a:t>
            </a:r>
            <a:r>
              <a:rPr lang="en-US" sz="7200" b="1" dirty="0">
                <a:latin typeface="+mj-lt"/>
              </a:rPr>
              <a:t> </a:t>
            </a:r>
          </a:p>
        </p:txBody>
      </p:sp>
      <p:sp>
        <p:nvSpPr>
          <p:cNvPr id="9" name="TextBox 7"/>
          <p:cNvSpPr txBox="1"/>
          <p:nvPr/>
        </p:nvSpPr>
        <p:spPr>
          <a:xfrm>
            <a:off x="11582400" y="4914900"/>
            <a:ext cx="487776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print (arr2.dtype)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endParaRPr lang="en-US" sz="3200" spc="-123" dirty="0">
              <a:solidFill>
                <a:srgbClr val="5D3D2F"/>
              </a:solidFill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print (arr2.shape)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print (arr2.size)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200" spc="-123" dirty="0">
                <a:solidFill>
                  <a:srgbClr val="5D3D2F"/>
                </a:solidFill>
              </a:rPr>
              <a:t>print (arr2.ndim) </a:t>
            </a:r>
          </a:p>
          <a:p>
            <a:pPr>
              <a:lnSpc>
                <a:spcPts val="4500"/>
              </a:lnSpc>
            </a:pPr>
            <a:endParaRPr lang="en-US" sz="3200" spc="-123" dirty="0">
              <a:solidFill>
                <a:srgbClr val="5D3D2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2" y="-2247900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3679021"/>
            <a:ext cx="16230600" cy="4780102"/>
            <a:chOff x="0" y="0"/>
            <a:chExt cx="21640800" cy="6373469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0" y="0"/>
              <a:ext cx="6373469" cy="6373469"/>
              <a:chOff x="0" y="0"/>
              <a:chExt cx="14840028" cy="14840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4840028" cy="14840029"/>
              </a:xfrm>
              <a:custGeom>
                <a:avLst/>
                <a:gdLst/>
                <a:ahLst/>
                <a:cxnLst/>
                <a:rect l="l" t="t" r="r" b="b"/>
                <a:pathLst>
                  <a:path w="14840028" h="14840029">
                    <a:moveTo>
                      <a:pt x="0" y="14278015"/>
                    </a:moveTo>
                    <a:cubicBezTo>
                      <a:pt x="0" y="14588407"/>
                      <a:pt x="251623" y="14840029"/>
                      <a:pt x="562014" y="14840029"/>
                    </a:cubicBezTo>
                    <a:lnTo>
                      <a:pt x="14278014" y="14840029"/>
                    </a:lnTo>
                    <a:cubicBezTo>
                      <a:pt x="14588406" y="14840029"/>
                      <a:pt x="14840028" y="14588407"/>
                      <a:pt x="14840028" y="14278015"/>
                    </a:cubicBezTo>
                    <a:lnTo>
                      <a:pt x="14840028" y="7420008"/>
                    </a:lnTo>
                    <a:cubicBezTo>
                      <a:pt x="14840028" y="5371186"/>
                      <a:pt x="14008900" y="3515413"/>
                      <a:pt x="12666756" y="2173270"/>
                    </a:cubicBezTo>
                    <a:cubicBezTo>
                      <a:pt x="11324611" y="831128"/>
                      <a:pt x="9468837" y="0"/>
                      <a:pt x="7420008" y="0"/>
                    </a:cubicBezTo>
                    <a:cubicBezTo>
                      <a:pt x="5371186" y="0"/>
                      <a:pt x="3515413" y="831129"/>
                      <a:pt x="2173271" y="2173270"/>
                    </a:cubicBezTo>
                    <a:cubicBezTo>
                      <a:pt x="831129" y="3515411"/>
                      <a:pt x="0" y="5371184"/>
                      <a:pt x="0" y="7420008"/>
                    </a:cubicBezTo>
                    <a:lnTo>
                      <a:pt x="0" y="14278015"/>
                    </a:lnTo>
                    <a:close/>
                  </a:path>
                </a:pathLst>
              </a:custGeom>
              <a:solidFill>
                <a:srgbClr val="935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200383" y="200383"/>
                <a:ext cx="14439261" cy="14439263"/>
              </a:xfrm>
              <a:custGeom>
                <a:avLst/>
                <a:gdLst/>
                <a:ahLst/>
                <a:cxnLst/>
                <a:rect l="l" t="t" r="r" b="b"/>
                <a:pathLst>
                  <a:path w="14439261" h="14439263">
                    <a:moveTo>
                      <a:pt x="105919" y="14333344"/>
                    </a:moveTo>
                    <a:cubicBezTo>
                      <a:pt x="173739" y="14401163"/>
                      <a:pt x="265721" y="14439263"/>
                      <a:pt x="361631" y="14439263"/>
                    </a:cubicBezTo>
                    <a:lnTo>
                      <a:pt x="14077631" y="14439263"/>
                    </a:lnTo>
                    <a:cubicBezTo>
                      <a:pt x="14277353" y="14439263"/>
                      <a:pt x="14439261" y="14277355"/>
                      <a:pt x="14439261" y="14077632"/>
                    </a:cubicBezTo>
                    <a:lnTo>
                      <a:pt x="14439261" y="7219625"/>
                    </a:lnTo>
                    <a:cubicBezTo>
                      <a:pt x="14439261" y="5226083"/>
                      <a:pt x="13630784" y="3420682"/>
                      <a:pt x="12324685" y="2114583"/>
                    </a:cubicBezTo>
                    <a:cubicBezTo>
                      <a:pt x="11018583" y="808481"/>
                      <a:pt x="9213177" y="0"/>
                      <a:pt x="7219625" y="0"/>
                    </a:cubicBezTo>
                    <a:cubicBezTo>
                      <a:pt x="5226081" y="0"/>
                      <a:pt x="3420678" y="808481"/>
                      <a:pt x="2114580" y="2114579"/>
                    </a:cubicBezTo>
                    <a:cubicBezTo>
                      <a:pt x="808481" y="3420678"/>
                      <a:pt x="0" y="5226081"/>
                      <a:pt x="0" y="7219625"/>
                    </a:cubicBezTo>
                    <a:lnTo>
                      <a:pt x="0" y="14077632"/>
                    </a:lnTo>
                    <a:cubicBezTo>
                      <a:pt x="0" y="14173543"/>
                      <a:pt x="38100" y="14265525"/>
                      <a:pt x="105919" y="143333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7636012" y="0"/>
              <a:ext cx="6373469" cy="6373469"/>
              <a:chOff x="0" y="0"/>
              <a:chExt cx="14840028" cy="14840029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4840028" cy="14840029"/>
              </a:xfrm>
              <a:custGeom>
                <a:avLst/>
                <a:gdLst/>
                <a:ahLst/>
                <a:cxnLst/>
                <a:rect l="l" t="t" r="r" b="b"/>
                <a:pathLst>
                  <a:path w="14840028" h="14840029">
                    <a:moveTo>
                      <a:pt x="0" y="14278015"/>
                    </a:moveTo>
                    <a:cubicBezTo>
                      <a:pt x="0" y="14588407"/>
                      <a:pt x="251623" y="14840029"/>
                      <a:pt x="562014" y="14840029"/>
                    </a:cubicBezTo>
                    <a:lnTo>
                      <a:pt x="14278014" y="14840029"/>
                    </a:lnTo>
                    <a:cubicBezTo>
                      <a:pt x="14588406" y="14840029"/>
                      <a:pt x="14840028" y="14588407"/>
                      <a:pt x="14840028" y="14278015"/>
                    </a:cubicBezTo>
                    <a:lnTo>
                      <a:pt x="14840028" y="7420008"/>
                    </a:lnTo>
                    <a:cubicBezTo>
                      <a:pt x="14840028" y="5371186"/>
                      <a:pt x="14008900" y="3515413"/>
                      <a:pt x="12666756" y="2173270"/>
                    </a:cubicBezTo>
                    <a:cubicBezTo>
                      <a:pt x="11324611" y="831128"/>
                      <a:pt x="9468837" y="0"/>
                      <a:pt x="7420008" y="0"/>
                    </a:cubicBezTo>
                    <a:cubicBezTo>
                      <a:pt x="5371186" y="0"/>
                      <a:pt x="3515413" y="831129"/>
                      <a:pt x="2173271" y="2173270"/>
                    </a:cubicBezTo>
                    <a:cubicBezTo>
                      <a:pt x="831129" y="3515411"/>
                      <a:pt x="0" y="5371184"/>
                      <a:pt x="0" y="7420008"/>
                    </a:cubicBezTo>
                    <a:lnTo>
                      <a:pt x="0" y="14278015"/>
                    </a:lnTo>
                    <a:close/>
                  </a:path>
                </a:pathLst>
              </a:custGeom>
              <a:solidFill>
                <a:srgbClr val="935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00383" y="200383"/>
                <a:ext cx="14439261" cy="14439263"/>
              </a:xfrm>
              <a:custGeom>
                <a:avLst/>
                <a:gdLst/>
                <a:ahLst/>
                <a:cxnLst/>
                <a:rect l="l" t="t" r="r" b="b"/>
                <a:pathLst>
                  <a:path w="14439261" h="14439263">
                    <a:moveTo>
                      <a:pt x="105919" y="14333344"/>
                    </a:moveTo>
                    <a:cubicBezTo>
                      <a:pt x="173739" y="14401163"/>
                      <a:pt x="265721" y="14439263"/>
                      <a:pt x="361631" y="14439263"/>
                    </a:cubicBezTo>
                    <a:lnTo>
                      <a:pt x="14077631" y="14439263"/>
                    </a:lnTo>
                    <a:cubicBezTo>
                      <a:pt x="14277353" y="14439263"/>
                      <a:pt x="14439261" y="14277355"/>
                      <a:pt x="14439261" y="14077632"/>
                    </a:cubicBezTo>
                    <a:lnTo>
                      <a:pt x="14439261" y="7219625"/>
                    </a:lnTo>
                    <a:cubicBezTo>
                      <a:pt x="14439261" y="5226083"/>
                      <a:pt x="13630784" y="3420682"/>
                      <a:pt x="12324685" y="2114583"/>
                    </a:cubicBezTo>
                    <a:cubicBezTo>
                      <a:pt x="11018583" y="808481"/>
                      <a:pt x="9213177" y="0"/>
                      <a:pt x="7219625" y="0"/>
                    </a:cubicBezTo>
                    <a:cubicBezTo>
                      <a:pt x="5226081" y="0"/>
                      <a:pt x="3420678" y="808481"/>
                      <a:pt x="2114580" y="2114579"/>
                    </a:cubicBezTo>
                    <a:cubicBezTo>
                      <a:pt x="808481" y="3420678"/>
                      <a:pt x="0" y="5226081"/>
                      <a:pt x="0" y="7219625"/>
                    </a:cubicBezTo>
                    <a:lnTo>
                      <a:pt x="0" y="14077632"/>
                    </a:lnTo>
                    <a:cubicBezTo>
                      <a:pt x="0" y="14173543"/>
                      <a:pt x="38100" y="14265525"/>
                      <a:pt x="105919" y="143333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>
              <a:grpSpLocks noChangeAspect="1"/>
            </p:cNvGrpSpPr>
            <p:nvPr/>
          </p:nvGrpSpPr>
          <p:grpSpPr>
            <a:xfrm>
              <a:off x="15267331" y="0"/>
              <a:ext cx="6373469" cy="6373469"/>
              <a:chOff x="0" y="0"/>
              <a:chExt cx="14840028" cy="148400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840028" cy="14840029"/>
              </a:xfrm>
              <a:custGeom>
                <a:avLst/>
                <a:gdLst/>
                <a:ahLst/>
                <a:cxnLst/>
                <a:rect l="l" t="t" r="r" b="b"/>
                <a:pathLst>
                  <a:path w="14840028" h="14840029">
                    <a:moveTo>
                      <a:pt x="0" y="14278015"/>
                    </a:moveTo>
                    <a:cubicBezTo>
                      <a:pt x="0" y="14588407"/>
                      <a:pt x="251623" y="14840029"/>
                      <a:pt x="562014" y="14840029"/>
                    </a:cubicBezTo>
                    <a:lnTo>
                      <a:pt x="14278014" y="14840029"/>
                    </a:lnTo>
                    <a:cubicBezTo>
                      <a:pt x="14588406" y="14840029"/>
                      <a:pt x="14840028" y="14588407"/>
                      <a:pt x="14840028" y="14278015"/>
                    </a:cubicBezTo>
                    <a:lnTo>
                      <a:pt x="14840028" y="7420008"/>
                    </a:lnTo>
                    <a:cubicBezTo>
                      <a:pt x="14840028" y="5371186"/>
                      <a:pt x="14008900" y="3515413"/>
                      <a:pt x="12666756" y="2173270"/>
                    </a:cubicBezTo>
                    <a:cubicBezTo>
                      <a:pt x="11324611" y="831128"/>
                      <a:pt x="9468837" y="0"/>
                      <a:pt x="7420008" y="0"/>
                    </a:cubicBezTo>
                    <a:cubicBezTo>
                      <a:pt x="5371186" y="0"/>
                      <a:pt x="3515413" y="831129"/>
                      <a:pt x="2173271" y="2173270"/>
                    </a:cubicBezTo>
                    <a:cubicBezTo>
                      <a:pt x="831129" y="3515411"/>
                      <a:pt x="0" y="5371184"/>
                      <a:pt x="0" y="7420008"/>
                    </a:cubicBezTo>
                    <a:lnTo>
                      <a:pt x="0" y="14278015"/>
                    </a:lnTo>
                    <a:close/>
                  </a:path>
                </a:pathLst>
              </a:custGeom>
              <a:solidFill>
                <a:srgbClr val="935D46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200383" y="200383"/>
                <a:ext cx="14439261" cy="14439263"/>
              </a:xfrm>
              <a:custGeom>
                <a:avLst/>
                <a:gdLst/>
                <a:ahLst/>
                <a:cxnLst/>
                <a:rect l="l" t="t" r="r" b="b"/>
                <a:pathLst>
                  <a:path w="14439261" h="14439263">
                    <a:moveTo>
                      <a:pt x="105919" y="14333344"/>
                    </a:moveTo>
                    <a:cubicBezTo>
                      <a:pt x="173739" y="14401163"/>
                      <a:pt x="265721" y="14439263"/>
                      <a:pt x="361631" y="14439263"/>
                    </a:cubicBezTo>
                    <a:lnTo>
                      <a:pt x="14077631" y="14439263"/>
                    </a:lnTo>
                    <a:cubicBezTo>
                      <a:pt x="14277353" y="14439263"/>
                      <a:pt x="14439261" y="14277355"/>
                      <a:pt x="14439261" y="14077632"/>
                    </a:cubicBezTo>
                    <a:lnTo>
                      <a:pt x="14439261" y="7219625"/>
                    </a:lnTo>
                    <a:cubicBezTo>
                      <a:pt x="14439261" y="5226083"/>
                      <a:pt x="13630784" y="3420682"/>
                      <a:pt x="12324685" y="2114583"/>
                    </a:cubicBezTo>
                    <a:cubicBezTo>
                      <a:pt x="11018583" y="808481"/>
                      <a:pt x="9213177" y="0"/>
                      <a:pt x="7219625" y="0"/>
                    </a:cubicBezTo>
                    <a:cubicBezTo>
                      <a:pt x="5226081" y="0"/>
                      <a:pt x="3420678" y="808481"/>
                      <a:pt x="2114580" y="2114579"/>
                    </a:cubicBezTo>
                    <a:cubicBezTo>
                      <a:pt x="808481" y="3420678"/>
                      <a:pt x="0" y="5226081"/>
                      <a:pt x="0" y="7219625"/>
                    </a:cubicBezTo>
                    <a:lnTo>
                      <a:pt x="0" y="14077632"/>
                    </a:lnTo>
                    <a:cubicBezTo>
                      <a:pt x="0" y="14173543"/>
                      <a:pt x="38100" y="14265525"/>
                      <a:pt x="105919" y="14333344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7" name="TextBox 7"/>
          <p:cNvSpPr txBox="1"/>
          <p:nvPr/>
        </p:nvSpPr>
        <p:spPr>
          <a:xfrm>
            <a:off x="1509188" y="4914900"/>
            <a:ext cx="4235068" cy="2251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US" sz="4000" spc="-123" dirty="0" err="1">
                <a:solidFill>
                  <a:srgbClr val="5D3D2F"/>
                </a:solidFill>
              </a:rPr>
              <a:t>arr</a:t>
            </a:r>
            <a:r>
              <a:rPr lang="en-US" sz="4000" spc="-123" dirty="0">
                <a:solidFill>
                  <a:srgbClr val="5D3D2F"/>
                </a:solidFill>
              </a:rPr>
              <a:t>[</a:t>
            </a:r>
            <a:r>
              <a:rPr lang="en-US" sz="4000" spc="-123" dirty="0" err="1">
                <a:solidFill>
                  <a:srgbClr val="5D3D2F"/>
                </a:solidFill>
              </a:rPr>
              <a:t>i</a:t>
            </a:r>
            <a:r>
              <a:rPr lang="en-US" sz="4000" spc="-123" dirty="0">
                <a:solidFill>
                  <a:srgbClr val="5D3D2F"/>
                </a:solidFill>
              </a:rPr>
              <a:t>]: </a:t>
            </a:r>
            <a:r>
              <a:rPr lang="en-US" sz="4000" spc="-123" dirty="0" err="1">
                <a:solidFill>
                  <a:srgbClr val="5D3D2F"/>
                </a:solidFill>
              </a:rPr>
              <a:t>Truy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cập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tới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phần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tử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thứ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i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của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mảng</a:t>
            </a:r>
            <a:r>
              <a:rPr lang="en-US" sz="4000" spc="-123" dirty="0">
                <a:solidFill>
                  <a:srgbClr val="5D3D2F"/>
                </a:solidFill>
              </a:rPr>
              <a:t> 1 </a:t>
            </a:r>
            <a:r>
              <a:rPr lang="en-US" sz="4000" spc="-123" dirty="0" err="1">
                <a:solidFill>
                  <a:srgbClr val="5D3D2F"/>
                </a:solidFill>
              </a:rPr>
              <a:t>chiều</a:t>
            </a:r>
            <a:r>
              <a:rPr lang="en-US" sz="4000" spc="-123" dirty="0">
                <a:solidFill>
                  <a:srgbClr val="5D3D2F"/>
                </a:solidFill>
              </a:rPr>
              <a:t>.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7026466" y="4914900"/>
            <a:ext cx="4235068" cy="3020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US" sz="4000" spc="-123" dirty="0">
                <a:solidFill>
                  <a:srgbClr val="5D3D2F"/>
                </a:solidFill>
              </a:rPr>
              <a:t>arr1[</a:t>
            </a:r>
            <a:r>
              <a:rPr lang="en-US" sz="4000" spc="-123" dirty="0" err="1">
                <a:solidFill>
                  <a:srgbClr val="5D3D2F"/>
                </a:solidFill>
              </a:rPr>
              <a:t>i,j</a:t>
            </a:r>
            <a:r>
              <a:rPr lang="en-US" sz="4000" spc="-123" dirty="0">
                <a:solidFill>
                  <a:srgbClr val="5D3D2F"/>
                </a:solidFill>
              </a:rPr>
              <a:t>]: </a:t>
            </a:r>
            <a:r>
              <a:rPr lang="en-US" sz="4000" spc="-123" dirty="0" err="1">
                <a:solidFill>
                  <a:srgbClr val="5D3D2F"/>
                </a:solidFill>
              </a:rPr>
              <a:t>Truy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cập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tới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phần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tử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hàng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i</a:t>
            </a:r>
            <a:r>
              <a:rPr lang="en-US" sz="4000" spc="-123" dirty="0">
                <a:solidFill>
                  <a:srgbClr val="5D3D2F"/>
                </a:solidFill>
              </a:rPr>
              <a:t>, </a:t>
            </a:r>
            <a:r>
              <a:rPr lang="en-US" sz="4000" spc="-123" dirty="0" err="1">
                <a:solidFill>
                  <a:srgbClr val="5D3D2F"/>
                </a:solidFill>
              </a:rPr>
              <a:t>cột</a:t>
            </a:r>
            <a:r>
              <a:rPr lang="en-US" sz="4000" spc="-123" dirty="0">
                <a:solidFill>
                  <a:srgbClr val="5D3D2F"/>
                </a:solidFill>
              </a:rPr>
              <a:t> j </a:t>
            </a:r>
            <a:r>
              <a:rPr lang="en-US" sz="4000" spc="-123" dirty="0" err="1">
                <a:solidFill>
                  <a:srgbClr val="5D3D2F"/>
                </a:solidFill>
              </a:rPr>
              <a:t>của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mảng</a:t>
            </a:r>
            <a:r>
              <a:rPr lang="en-US" sz="4000" spc="-123" dirty="0">
                <a:solidFill>
                  <a:srgbClr val="5D3D2F"/>
                </a:solidFill>
              </a:rPr>
              <a:t> 2 </a:t>
            </a:r>
            <a:r>
              <a:rPr lang="en-US" sz="4000" spc="-123" dirty="0" err="1">
                <a:solidFill>
                  <a:srgbClr val="5D3D2F"/>
                </a:solidFill>
              </a:rPr>
              <a:t>chiều</a:t>
            </a:r>
            <a:r>
              <a:rPr lang="en-US" sz="4000" spc="-123" dirty="0">
                <a:solidFill>
                  <a:srgbClr val="5D3D2F"/>
                </a:solidFill>
              </a:rPr>
              <a:t>.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12751714" y="4914900"/>
            <a:ext cx="4235068" cy="3020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6000"/>
              </a:lnSpc>
              <a:buFont typeface="Arial" panose="020B0604020202020204" pitchFamily="34" charset="0"/>
              <a:buChar char="•"/>
            </a:pPr>
            <a:r>
              <a:rPr lang="en-US" sz="4000" spc="-123" dirty="0">
                <a:solidFill>
                  <a:srgbClr val="5D3D2F"/>
                </a:solidFill>
              </a:rPr>
              <a:t>arr2[</a:t>
            </a:r>
            <a:r>
              <a:rPr lang="en-US" sz="4000" spc="-123" dirty="0" err="1">
                <a:solidFill>
                  <a:srgbClr val="5D3D2F"/>
                </a:solidFill>
              </a:rPr>
              <a:t>n,i,j</a:t>
            </a:r>
            <a:r>
              <a:rPr lang="en-US" sz="4000" spc="-123" dirty="0">
                <a:solidFill>
                  <a:srgbClr val="5D3D2F"/>
                </a:solidFill>
              </a:rPr>
              <a:t>]: </a:t>
            </a:r>
            <a:r>
              <a:rPr lang="en-US" sz="4000" spc="-123" dirty="0" err="1">
                <a:solidFill>
                  <a:srgbClr val="5D3D2F"/>
                </a:solidFill>
              </a:rPr>
              <a:t>Truy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cập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tới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phần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tử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chiều</a:t>
            </a:r>
            <a:r>
              <a:rPr lang="en-US" sz="4000" spc="-123" dirty="0">
                <a:solidFill>
                  <a:srgbClr val="5D3D2F"/>
                </a:solidFill>
              </a:rPr>
              <a:t> n, </a:t>
            </a:r>
            <a:r>
              <a:rPr lang="en-US" sz="4000" spc="-123" dirty="0" err="1">
                <a:solidFill>
                  <a:srgbClr val="5D3D2F"/>
                </a:solidFill>
              </a:rPr>
              <a:t>hàng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i</a:t>
            </a:r>
            <a:r>
              <a:rPr lang="en-US" sz="4000" spc="-123" dirty="0">
                <a:solidFill>
                  <a:srgbClr val="5D3D2F"/>
                </a:solidFill>
              </a:rPr>
              <a:t>, </a:t>
            </a:r>
            <a:r>
              <a:rPr lang="en-US" sz="4000" spc="-123" dirty="0" err="1">
                <a:solidFill>
                  <a:srgbClr val="5D3D2F"/>
                </a:solidFill>
              </a:rPr>
              <a:t>cột</a:t>
            </a:r>
            <a:r>
              <a:rPr lang="en-US" sz="4000" spc="-123" dirty="0">
                <a:solidFill>
                  <a:srgbClr val="5D3D2F"/>
                </a:solidFill>
              </a:rPr>
              <a:t> j </a:t>
            </a:r>
            <a:r>
              <a:rPr lang="en-US" sz="4000" spc="-123" dirty="0" err="1">
                <a:solidFill>
                  <a:srgbClr val="5D3D2F"/>
                </a:solidFill>
              </a:rPr>
              <a:t>của</a:t>
            </a:r>
            <a:r>
              <a:rPr lang="en-US" sz="4000" spc="-123" dirty="0">
                <a:solidFill>
                  <a:srgbClr val="5D3D2F"/>
                </a:solidFill>
              </a:rPr>
              <a:t> </a:t>
            </a:r>
            <a:r>
              <a:rPr lang="en-US" sz="4000" spc="-123" dirty="0" err="1">
                <a:solidFill>
                  <a:srgbClr val="5D3D2F"/>
                </a:solidFill>
              </a:rPr>
              <a:t>mảng</a:t>
            </a:r>
            <a:r>
              <a:rPr lang="en-US" sz="4000" spc="-123" dirty="0">
                <a:solidFill>
                  <a:srgbClr val="5D3D2F"/>
                </a:solidFill>
              </a:rPr>
              <a:t> 3 </a:t>
            </a:r>
            <a:r>
              <a:rPr lang="en-US" sz="4000" spc="-123" dirty="0" err="1">
                <a:solidFill>
                  <a:srgbClr val="5D3D2F"/>
                </a:solidFill>
              </a:rPr>
              <a:t>chiều</a:t>
            </a:r>
            <a:r>
              <a:rPr lang="en-US" sz="4000" spc="-123" dirty="0">
                <a:solidFill>
                  <a:srgbClr val="5D3D2F"/>
                </a:solidFill>
              </a:rPr>
              <a:t>.</a:t>
            </a:r>
          </a:p>
        </p:txBody>
      </p:sp>
      <p:sp>
        <p:nvSpPr>
          <p:cNvPr id="21" name="Freeform 11"/>
          <p:cNvSpPr/>
          <p:nvPr/>
        </p:nvSpPr>
        <p:spPr>
          <a:xfrm rot="-649553">
            <a:off x="16205523" y="492586"/>
            <a:ext cx="1562518" cy="1289788"/>
          </a:xfrm>
          <a:custGeom>
            <a:avLst/>
            <a:gdLst/>
            <a:ahLst/>
            <a:cxnLst/>
            <a:rect l="l" t="t" r="r" b="b"/>
            <a:pathLst>
              <a:path w="1562518" h="1289788">
                <a:moveTo>
                  <a:pt x="0" y="0"/>
                </a:moveTo>
                <a:lnTo>
                  <a:pt x="1562518" y="0"/>
                </a:lnTo>
                <a:lnTo>
                  <a:pt x="1562518" y="1289788"/>
                </a:lnTo>
                <a:lnTo>
                  <a:pt x="0" y="1289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"/>
          <p:cNvSpPr/>
          <p:nvPr/>
        </p:nvSpPr>
        <p:spPr>
          <a:xfrm>
            <a:off x="-359391" y="1068783"/>
            <a:ext cx="17367782" cy="2516686"/>
          </a:xfrm>
          <a:custGeom>
            <a:avLst/>
            <a:gdLst/>
            <a:ahLst/>
            <a:cxnLst/>
            <a:rect l="l" t="t" r="r" b="b"/>
            <a:pathLst>
              <a:path w="10801229" h="2516686">
                <a:moveTo>
                  <a:pt x="0" y="0"/>
                </a:moveTo>
                <a:lnTo>
                  <a:pt x="10801229" y="0"/>
                </a:lnTo>
                <a:lnTo>
                  <a:pt x="10801229" y="2516687"/>
                </a:lnTo>
                <a:lnTo>
                  <a:pt x="0" y="2516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16"/>
          <p:cNvSpPr txBox="1"/>
          <p:nvPr/>
        </p:nvSpPr>
        <p:spPr>
          <a:xfrm>
            <a:off x="2958236" y="1018249"/>
            <a:ext cx="12371528" cy="1539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4800" dirty="0" err="1">
                <a:latin typeface="VNI-Lithos" pitchFamily="2" charset="0"/>
              </a:rPr>
              <a:t>Truy</a:t>
            </a:r>
            <a:r>
              <a:rPr lang="en-US" sz="4800" dirty="0">
                <a:latin typeface="VNI-Lithos" pitchFamily="2" charset="0"/>
              </a:rPr>
              <a:t> </a:t>
            </a:r>
            <a:r>
              <a:rPr lang="en-US" sz="4800" dirty="0" err="1">
                <a:latin typeface="VNI-Lithos" pitchFamily="2" charset="0"/>
              </a:rPr>
              <a:t>c</a:t>
            </a:r>
            <a:r>
              <a:rPr lang="en-US" sz="6600" b="1" dirty="0" err="1">
                <a:latin typeface="VNI-Lithos" pitchFamily="2" charset="0"/>
              </a:rPr>
              <a:t>ậ</a:t>
            </a:r>
            <a:r>
              <a:rPr lang="en-US" sz="4800" dirty="0" err="1">
                <a:latin typeface="VNI-Lithos" pitchFamily="2" charset="0"/>
              </a:rPr>
              <a:t>p</a:t>
            </a:r>
            <a:r>
              <a:rPr lang="en-US" sz="4800" dirty="0">
                <a:latin typeface="VNI-Lithos" pitchFamily="2" charset="0"/>
              </a:rPr>
              <a:t> </a:t>
            </a:r>
            <a:r>
              <a:rPr lang="en-US" sz="4800" dirty="0" err="1">
                <a:latin typeface="VNI-Lithos" pitchFamily="2" charset="0"/>
              </a:rPr>
              <a:t>ph</a:t>
            </a:r>
            <a:r>
              <a:rPr lang="en-US" sz="6600" b="1" dirty="0" err="1">
                <a:latin typeface="VNI-Lithos" pitchFamily="2" charset="0"/>
              </a:rPr>
              <a:t>ầ</a:t>
            </a:r>
            <a:r>
              <a:rPr lang="en-US" sz="4800" dirty="0" err="1">
                <a:latin typeface="VNI-Lithos" pitchFamily="2" charset="0"/>
              </a:rPr>
              <a:t>n</a:t>
            </a:r>
            <a:r>
              <a:rPr lang="en-US" sz="4800" dirty="0">
                <a:latin typeface="VNI-Lithos" pitchFamily="2" charset="0"/>
              </a:rPr>
              <a:t> </a:t>
            </a:r>
            <a:r>
              <a:rPr lang="en-US" sz="4800" dirty="0" err="1">
                <a:latin typeface="VNI-Lithos" pitchFamily="2" charset="0"/>
              </a:rPr>
              <a:t>t</a:t>
            </a:r>
            <a:r>
              <a:rPr lang="en-US" sz="6600" b="1" dirty="0" err="1">
                <a:latin typeface="VNI-Lithos" pitchFamily="2" charset="0"/>
              </a:rPr>
              <a:t>ử</a:t>
            </a:r>
            <a:r>
              <a:rPr lang="en-US" sz="4800" dirty="0">
                <a:latin typeface="VNI-Lithos" pitchFamily="2" charset="0"/>
              </a:rPr>
              <a:t> </a:t>
            </a:r>
            <a:r>
              <a:rPr lang="en-US" sz="4800" dirty="0" err="1">
                <a:latin typeface="VNI-Lithos" pitchFamily="2" charset="0"/>
              </a:rPr>
              <a:t>trong</a:t>
            </a:r>
            <a:r>
              <a:rPr lang="en-US" sz="4800" dirty="0">
                <a:latin typeface="VNI-Lithos" pitchFamily="2" charset="0"/>
              </a:rPr>
              <a:t> </a:t>
            </a:r>
            <a:r>
              <a:rPr lang="en-US" sz="4800" dirty="0" err="1">
                <a:latin typeface="VNI-Lithos" pitchFamily="2" charset="0"/>
              </a:rPr>
              <a:t>m</a:t>
            </a:r>
            <a:r>
              <a:rPr lang="en-US" sz="6600" b="1" dirty="0" err="1">
                <a:latin typeface="VNI-Lithos" pitchFamily="2" charset="0"/>
              </a:rPr>
              <a:t>ả</a:t>
            </a:r>
            <a:r>
              <a:rPr lang="en-US" sz="4800" dirty="0" err="1">
                <a:latin typeface="VNI-Lithos" pitchFamily="2" charset="0"/>
              </a:rPr>
              <a:t>ng</a:t>
            </a:r>
            <a:endParaRPr lang="en-US" sz="4800" dirty="0">
              <a:latin typeface="VNI-Lithos" pitchFamily="2" charset="0"/>
            </a:endParaRPr>
          </a:p>
        </p:txBody>
      </p:sp>
      <p:sp>
        <p:nvSpPr>
          <p:cNvPr id="24" name="Freeform 14"/>
          <p:cNvSpPr/>
          <p:nvPr/>
        </p:nvSpPr>
        <p:spPr>
          <a:xfrm>
            <a:off x="2323057" y="3047439"/>
            <a:ext cx="2191386" cy="1220792"/>
          </a:xfrm>
          <a:custGeom>
            <a:avLst/>
            <a:gdLst/>
            <a:ahLst/>
            <a:cxnLst/>
            <a:rect l="l" t="t" r="r" b="b"/>
            <a:pathLst>
              <a:path w="2191386" h="1220792">
                <a:moveTo>
                  <a:pt x="0" y="0"/>
                </a:moveTo>
                <a:lnTo>
                  <a:pt x="2191385" y="0"/>
                </a:lnTo>
                <a:lnTo>
                  <a:pt x="2191385" y="1220792"/>
                </a:lnTo>
                <a:lnTo>
                  <a:pt x="0" y="122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14"/>
          <p:cNvSpPr/>
          <p:nvPr/>
        </p:nvSpPr>
        <p:spPr>
          <a:xfrm>
            <a:off x="8172188" y="2975073"/>
            <a:ext cx="2191386" cy="1220792"/>
          </a:xfrm>
          <a:custGeom>
            <a:avLst/>
            <a:gdLst/>
            <a:ahLst/>
            <a:cxnLst/>
            <a:rect l="l" t="t" r="r" b="b"/>
            <a:pathLst>
              <a:path w="2191386" h="1220792">
                <a:moveTo>
                  <a:pt x="0" y="0"/>
                </a:moveTo>
                <a:lnTo>
                  <a:pt x="2191385" y="0"/>
                </a:lnTo>
                <a:lnTo>
                  <a:pt x="2191385" y="1220792"/>
                </a:lnTo>
                <a:lnTo>
                  <a:pt x="0" y="122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14"/>
          <p:cNvSpPr/>
          <p:nvPr/>
        </p:nvSpPr>
        <p:spPr>
          <a:xfrm>
            <a:off x="13862803" y="2975579"/>
            <a:ext cx="2191386" cy="1220792"/>
          </a:xfrm>
          <a:custGeom>
            <a:avLst/>
            <a:gdLst/>
            <a:ahLst/>
            <a:cxnLst/>
            <a:rect l="l" t="t" r="r" b="b"/>
            <a:pathLst>
              <a:path w="2191386" h="1220792">
                <a:moveTo>
                  <a:pt x="0" y="0"/>
                </a:moveTo>
                <a:lnTo>
                  <a:pt x="2191385" y="0"/>
                </a:lnTo>
                <a:lnTo>
                  <a:pt x="2191385" y="1220792"/>
                </a:lnTo>
                <a:lnTo>
                  <a:pt x="0" y="12207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3"/>
          <p:cNvSpPr/>
          <p:nvPr/>
        </p:nvSpPr>
        <p:spPr>
          <a:xfrm rot="-1812159">
            <a:off x="16530588" y="7895818"/>
            <a:ext cx="1120358" cy="997119"/>
          </a:xfrm>
          <a:custGeom>
            <a:avLst/>
            <a:gdLst/>
            <a:ahLst/>
            <a:cxnLst/>
            <a:rect l="l" t="t" r="r" b="b"/>
            <a:pathLst>
              <a:path w="1120358" h="997119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13"/>
          <p:cNvSpPr/>
          <p:nvPr/>
        </p:nvSpPr>
        <p:spPr>
          <a:xfrm rot="-1812159">
            <a:off x="5128768" y="7895817"/>
            <a:ext cx="1120358" cy="997119"/>
          </a:xfrm>
          <a:custGeom>
            <a:avLst/>
            <a:gdLst/>
            <a:ahLst/>
            <a:cxnLst/>
            <a:rect l="l" t="t" r="r" b="b"/>
            <a:pathLst>
              <a:path w="1120358" h="997119">
                <a:moveTo>
                  <a:pt x="0" y="0"/>
                </a:moveTo>
                <a:lnTo>
                  <a:pt x="1120358" y="0"/>
                </a:lnTo>
                <a:lnTo>
                  <a:pt x="1120358" y="997119"/>
                </a:lnTo>
                <a:lnTo>
                  <a:pt x="0" y="9971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40403" y="741791"/>
            <a:ext cx="12470052" cy="8803418"/>
          </a:xfrm>
          <a:custGeom>
            <a:avLst/>
            <a:gdLst/>
            <a:ahLst/>
            <a:cxnLst/>
            <a:rect l="l" t="t" r="r" b="b"/>
            <a:pathLst>
              <a:path w="11528905" h="8615236">
                <a:moveTo>
                  <a:pt x="0" y="0"/>
                </a:moveTo>
                <a:lnTo>
                  <a:pt x="11528904" y="0"/>
                </a:lnTo>
                <a:lnTo>
                  <a:pt x="11528904" y="8615236"/>
                </a:lnTo>
                <a:lnTo>
                  <a:pt x="0" y="861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346229" y="3390900"/>
            <a:ext cx="10058400" cy="5193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arr.max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np.max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endParaRPr lang="en-US" sz="36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arr.min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np.min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arr.sum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np.sum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arr.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arr.mean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np.mean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arr.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np.median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spc="-135" dirty="0" err="1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en-US" sz="36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arr.</a:t>
            </a:r>
          </a:p>
        </p:txBody>
      </p:sp>
      <p:sp>
        <p:nvSpPr>
          <p:cNvPr id="6" name="TextBox 16"/>
          <p:cNvSpPr txBox="1"/>
          <p:nvPr/>
        </p:nvSpPr>
        <p:spPr>
          <a:xfrm>
            <a:off x="4124000" y="1854324"/>
            <a:ext cx="10112657" cy="15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Các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hàm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thống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kê</a:t>
            </a:r>
            <a:endParaRPr lang="en-US" sz="6000" b="1" dirty="0">
              <a:solidFill>
                <a:srgbClr val="B3775D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2491" y="1104901"/>
            <a:ext cx="13686709" cy="9182100"/>
          </a:xfrm>
          <a:custGeom>
            <a:avLst/>
            <a:gdLst/>
            <a:ahLst/>
            <a:cxnLst/>
            <a:rect l="l" t="t" r="r" b="b"/>
            <a:pathLst>
              <a:path w="12743017" h="6580031">
                <a:moveTo>
                  <a:pt x="0" y="0"/>
                </a:moveTo>
                <a:lnTo>
                  <a:pt x="12743018" y="0"/>
                </a:lnTo>
                <a:lnTo>
                  <a:pt x="12743018" y="6580030"/>
                </a:lnTo>
                <a:lnTo>
                  <a:pt x="0" y="658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3"/>
          <p:cNvSpPr txBox="1"/>
          <p:nvPr/>
        </p:nvSpPr>
        <p:spPr>
          <a:xfrm>
            <a:off x="2655627" y="1790700"/>
            <a:ext cx="13258800" cy="159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7200" b="1" dirty="0" err="1">
                <a:solidFill>
                  <a:srgbClr val="B3775D"/>
                </a:solidFill>
              </a:rPr>
              <a:t>Thực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hiện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tính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toán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số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học</a:t>
            </a:r>
            <a:endParaRPr lang="en-US" sz="7200" b="1" dirty="0">
              <a:solidFill>
                <a:srgbClr val="B3775D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581400" y="3495018"/>
            <a:ext cx="5181600" cy="40948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7"/>
              </a:lnSpc>
            </a:pP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tử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40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6467"/>
              </a:lnSpc>
            </a:pP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total =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np.sum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ts val="6467"/>
              </a:lnSpc>
            </a:pP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trung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bình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cộng</a:t>
            </a:r>
            <a:endParaRPr lang="en-US" sz="40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6467"/>
              </a:lnSpc>
            </a:pP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mean_value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np.mean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9285027" y="3467154"/>
            <a:ext cx="7162800" cy="416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7"/>
              </a:lnSpc>
            </a:pP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endParaRPr lang="en-US" sz="40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6467"/>
              </a:lnSpc>
            </a:pP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max_value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np.max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ts val="6467"/>
              </a:lnSpc>
            </a:pP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min_value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np.min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ts val="6467"/>
              </a:lnSpc>
            </a:pP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sin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cos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mảng</a:t>
            </a:r>
            <a:endParaRPr lang="en-US" sz="40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6467"/>
              </a:lnSpc>
            </a:pP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sine_array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np.sin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4000" spc="-207" dirty="0" err="1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</a:t>
            </a:r>
            <a:r>
              <a:rPr lang="en-US" sz="40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4447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0200" y="614011"/>
            <a:ext cx="15782802" cy="11963400"/>
          </a:xfrm>
          <a:custGeom>
            <a:avLst/>
            <a:gdLst/>
            <a:ahLst/>
            <a:cxnLst/>
            <a:rect l="l" t="t" r="r" b="b"/>
            <a:pathLst>
              <a:path w="11958251" h="8262064">
                <a:moveTo>
                  <a:pt x="0" y="0"/>
                </a:moveTo>
                <a:lnTo>
                  <a:pt x="11958251" y="0"/>
                </a:lnTo>
                <a:lnTo>
                  <a:pt x="11958251" y="8262064"/>
                </a:lnTo>
                <a:lnTo>
                  <a:pt x="0" y="826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67149" y="1189282"/>
            <a:ext cx="12753701" cy="238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8000" dirty="0">
                <a:solidFill>
                  <a:srgbClr val="B3775D"/>
                </a:solidFill>
                <a:latin typeface="Was DokrakNP"/>
              </a:rPr>
              <a:t>3.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8286" t="15494" r="10273" b="9137"/>
          <a:stretch/>
        </p:blipFill>
        <p:spPr>
          <a:xfrm>
            <a:off x="3048000" y="3619500"/>
            <a:ext cx="11658600" cy="63251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76600" y="1733753"/>
            <a:ext cx="12378620" cy="6819494"/>
          </a:xfrm>
          <a:custGeom>
            <a:avLst/>
            <a:gdLst/>
            <a:ahLst/>
            <a:cxnLst/>
            <a:rect l="l" t="t" r="r" b="b"/>
            <a:pathLst>
              <a:path w="12378620" h="6819494">
                <a:moveTo>
                  <a:pt x="0" y="0"/>
                </a:moveTo>
                <a:lnTo>
                  <a:pt x="12378620" y="0"/>
                </a:lnTo>
                <a:lnTo>
                  <a:pt x="12378620" y="6819494"/>
                </a:lnTo>
                <a:lnTo>
                  <a:pt x="0" y="6819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57600" y="4533900"/>
            <a:ext cx="9441736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12"/>
              </a:lnSpc>
            </a:pPr>
            <a:r>
              <a:rPr lang="en-US" sz="16600" dirty="0">
                <a:solidFill>
                  <a:srgbClr val="935D46"/>
                </a:solidFill>
                <a:latin typeface="Was DokrakNP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28697" y="709853"/>
            <a:ext cx="16430607" cy="8867295"/>
            <a:chOff x="0" y="0"/>
            <a:chExt cx="4327403" cy="2335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7403" cy="2335419"/>
            </a:xfrm>
            <a:custGeom>
              <a:avLst/>
              <a:gdLst/>
              <a:ahLst/>
              <a:cxnLst/>
              <a:rect l="l" t="t" r="r" b="b"/>
              <a:pathLst>
                <a:path w="4327403" h="2335419">
                  <a:moveTo>
                    <a:pt x="24031" y="0"/>
                  </a:moveTo>
                  <a:lnTo>
                    <a:pt x="4303372" y="0"/>
                  </a:lnTo>
                  <a:cubicBezTo>
                    <a:pt x="4309745" y="0"/>
                    <a:pt x="4315857" y="2532"/>
                    <a:pt x="4320364" y="7038"/>
                  </a:cubicBezTo>
                  <a:cubicBezTo>
                    <a:pt x="4324871" y="11545"/>
                    <a:pt x="4327403" y="17657"/>
                    <a:pt x="4327403" y="24031"/>
                  </a:cubicBezTo>
                  <a:lnTo>
                    <a:pt x="4327403" y="2311389"/>
                  </a:lnTo>
                  <a:cubicBezTo>
                    <a:pt x="4327403" y="2317762"/>
                    <a:pt x="4324871" y="2323874"/>
                    <a:pt x="4320364" y="2328381"/>
                  </a:cubicBezTo>
                  <a:cubicBezTo>
                    <a:pt x="4315857" y="2332887"/>
                    <a:pt x="4309745" y="2335419"/>
                    <a:pt x="4303372" y="2335419"/>
                  </a:cubicBezTo>
                  <a:lnTo>
                    <a:pt x="24031" y="2335419"/>
                  </a:lnTo>
                  <a:cubicBezTo>
                    <a:pt x="17657" y="2335419"/>
                    <a:pt x="11545" y="2332887"/>
                    <a:pt x="7038" y="2328381"/>
                  </a:cubicBezTo>
                  <a:cubicBezTo>
                    <a:pt x="2532" y="2323874"/>
                    <a:pt x="0" y="2317762"/>
                    <a:pt x="0" y="2311389"/>
                  </a:cubicBezTo>
                  <a:lnTo>
                    <a:pt x="0" y="24031"/>
                  </a:lnTo>
                  <a:cubicBezTo>
                    <a:pt x="0" y="17657"/>
                    <a:pt x="2532" y="11545"/>
                    <a:pt x="7038" y="7038"/>
                  </a:cubicBezTo>
                  <a:cubicBezTo>
                    <a:pt x="11545" y="2532"/>
                    <a:pt x="17657" y="0"/>
                    <a:pt x="24031" y="0"/>
                  </a:cubicBezTo>
                  <a:close/>
                </a:path>
              </a:pathLst>
            </a:custGeom>
            <a:solidFill>
              <a:srgbClr val="FFF1DF"/>
            </a:solidFill>
            <a:ln w="571500" cap="rnd">
              <a:solidFill>
                <a:srgbClr val="F4DCB6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881715">
            <a:off x="317343" y="1399145"/>
            <a:ext cx="3033831" cy="772248"/>
          </a:xfrm>
          <a:custGeom>
            <a:avLst/>
            <a:gdLst/>
            <a:ahLst/>
            <a:cxnLst/>
            <a:rect l="l" t="t" r="r" b="b"/>
            <a:pathLst>
              <a:path w="3033831" h="772248">
                <a:moveTo>
                  <a:pt x="0" y="0"/>
                </a:moveTo>
                <a:lnTo>
                  <a:pt x="3033831" y="0"/>
                </a:lnTo>
                <a:lnTo>
                  <a:pt x="3033831" y="772248"/>
                </a:lnTo>
                <a:lnTo>
                  <a:pt x="0" y="77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99551">
            <a:off x="14462414" y="1399145"/>
            <a:ext cx="3033831" cy="772248"/>
          </a:xfrm>
          <a:custGeom>
            <a:avLst/>
            <a:gdLst/>
            <a:ahLst/>
            <a:cxnLst/>
            <a:rect l="l" t="t" r="r" b="b"/>
            <a:pathLst>
              <a:path w="3033831" h="772248">
                <a:moveTo>
                  <a:pt x="0" y="0"/>
                </a:moveTo>
                <a:lnTo>
                  <a:pt x="3033831" y="0"/>
                </a:lnTo>
                <a:lnTo>
                  <a:pt x="3033831" y="772248"/>
                </a:lnTo>
                <a:lnTo>
                  <a:pt x="0" y="77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91287" y="4923271"/>
            <a:ext cx="2817385" cy="2316277"/>
            <a:chOff x="0" y="0"/>
            <a:chExt cx="4991100" cy="4103370"/>
          </a:xfrm>
        </p:grpSpPr>
        <p:sp>
          <p:nvSpPr>
            <p:cNvPr id="9" name="Freeform 9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7"/>
              <a:stretch>
                <a:fillRect t="-32610" b="-3261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863874" y="4191900"/>
            <a:ext cx="2817385" cy="2316277"/>
            <a:chOff x="0" y="0"/>
            <a:chExt cx="4991100" cy="4103370"/>
          </a:xfrm>
        </p:grpSpPr>
        <p:sp>
          <p:nvSpPr>
            <p:cNvPr id="12" name="Freeform 12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9"/>
              <a:stretch>
                <a:fillRect l="-834" r="-83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492227" y="4923271"/>
            <a:ext cx="2817385" cy="2316277"/>
            <a:chOff x="0" y="0"/>
            <a:chExt cx="4991100" cy="4103370"/>
          </a:xfrm>
        </p:grpSpPr>
        <p:sp>
          <p:nvSpPr>
            <p:cNvPr id="15" name="Freeform 15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10"/>
              <a:stretch>
                <a:fillRect r="-7599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179329" y="4336266"/>
            <a:ext cx="2817385" cy="2316277"/>
            <a:chOff x="0" y="0"/>
            <a:chExt cx="4991100" cy="4103370"/>
          </a:xfrm>
        </p:grpSpPr>
        <p:sp>
          <p:nvSpPr>
            <p:cNvPr id="18" name="Freeform 18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11"/>
              <a:stretch>
                <a:fillRect t="-69633" b="-16357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63874" y="6807847"/>
            <a:ext cx="297202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Đình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Tuấn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36540" y="7508158"/>
            <a:ext cx="3726878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Đức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Quân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03332" y="7508158"/>
            <a:ext cx="3995173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Minh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79329" y="6888891"/>
            <a:ext cx="3356071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Thu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74367" y="1929951"/>
            <a:ext cx="10484207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B3775D"/>
                </a:solidFill>
                <a:latin typeface="Was DokrakNP"/>
              </a:rPr>
              <a:t>Member of Group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67150" y="1051241"/>
            <a:ext cx="13566621" cy="7671307"/>
          </a:xfrm>
          <a:custGeom>
            <a:avLst/>
            <a:gdLst/>
            <a:ahLst/>
            <a:cxnLst/>
            <a:rect l="l" t="t" r="r" b="b"/>
            <a:pathLst>
              <a:path w="13566621" h="7671307">
                <a:moveTo>
                  <a:pt x="0" y="0"/>
                </a:moveTo>
                <a:lnTo>
                  <a:pt x="13566620" y="0"/>
                </a:lnTo>
                <a:lnTo>
                  <a:pt x="13566620" y="7671307"/>
                </a:lnTo>
                <a:lnTo>
                  <a:pt x="0" y="76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43000" y="1469012"/>
            <a:ext cx="14020800" cy="1617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70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en-US" sz="70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0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đề</a:t>
            </a:r>
            <a:r>
              <a:rPr lang="en-US" sz="70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n-US" sz="70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Thư</a:t>
            </a:r>
            <a:r>
              <a:rPr lang="en-US" sz="70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0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viện</a:t>
            </a:r>
            <a:r>
              <a:rPr lang="en-US" sz="70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0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NumPy</a:t>
            </a:r>
            <a:r>
              <a:rPr lang="en-US" sz="70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1963" y="3122203"/>
            <a:ext cx="10764074" cy="512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indent="-914400">
              <a:lnSpc>
                <a:spcPts val="5000"/>
              </a:lnSpc>
              <a:buAutoNum type="arabicPeriod"/>
            </a:pP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Khái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quát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chung</a:t>
            </a:r>
            <a:endParaRPr lang="en-US" sz="4800" b="1" spc="-148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1.1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NumPy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trong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Python </a:t>
            </a: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1.2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Cài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đặt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thư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viện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 marL="914400" indent="-914400">
              <a:lnSpc>
                <a:spcPts val="5000"/>
              </a:lnSpc>
              <a:buAutoNum type="arabicPeriod" startAt="2"/>
            </a:pP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Cách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s</a:t>
            </a:r>
            <a:r>
              <a:rPr lang="en-US" sz="4400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ử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d</a:t>
            </a:r>
            <a:r>
              <a:rPr lang="en-US" sz="4400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ụ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ng</a:t>
            </a:r>
            <a:endParaRPr lang="en-US" sz="4800" b="1" spc="-148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	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2.1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Khai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báo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thư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viện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2.2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Khởi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tạo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mảng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2.3 Thao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tác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mảng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3.  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184662" y="1054293"/>
            <a:ext cx="10328349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B3775D"/>
                </a:solidFill>
              </a:rPr>
              <a:t>1. </a:t>
            </a:r>
            <a:r>
              <a:rPr lang="en-US" sz="9999" b="1" dirty="0" err="1">
                <a:solidFill>
                  <a:srgbClr val="B3775D"/>
                </a:solidFill>
              </a:rPr>
              <a:t>Khái</a:t>
            </a:r>
            <a:r>
              <a:rPr lang="en-US" sz="9999" b="1" dirty="0">
                <a:solidFill>
                  <a:srgbClr val="B3775D"/>
                </a:solidFill>
              </a:rPr>
              <a:t> </a:t>
            </a:r>
            <a:r>
              <a:rPr lang="en-US" sz="9999" b="1" dirty="0" err="1">
                <a:solidFill>
                  <a:srgbClr val="B3775D"/>
                </a:solidFill>
              </a:rPr>
              <a:t>quát</a:t>
            </a:r>
            <a:r>
              <a:rPr lang="en-US" sz="9999" b="1" dirty="0">
                <a:solidFill>
                  <a:srgbClr val="B3775D"/>
                </a:solidFill>
              </a:rPr>
              <a:t> </a:t>
            </a:r>
            <a:r>
              <a:rPr lang="en-US" sz="9999" b="1" dirty="0" err="1">
                <a:solidFill>
                  <a:srgbClr val="B3775D"/>
                </a:solidFill>
              </a:rPr>
              <a:t>chung</a:t>
            </a:r>
            <a:endParaRPr lang="en-US" sz="9999" b="1" dirty="0">
              <a:solidFill>
                <a:srgbClr val="B3775D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743200" y="3520802"/>
            <a:ext cx="5508351" cy="4982745"/>
          </a:xfrm>
          <a:custGeom>
            <a:avLst/>
            <a:gdLst/>
            <a:ahLst/>
            <a:cxnLst/>
            <a:rect l="l" t="t" r="r" b="b"/>
            <a:pathLst>
              <a:path w="6018132" h="5886827">
                <a:moveTo>
                  <a:pt x="0" y="0"/>
                </a:moveTo>
                <a:lnTo>
                  <a:pt x="6018132" y="0"/>
                </a:lnTo>
                <a:lnTo>
                  <a:pt x="6018132" y="5886827"/>
                </a:lnTo>
                <a:lnTo>
                  <a:pt x="0" y="588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13109" y="5657843"/>
            <a:ext cx="445529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NumPy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trong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Python</a:t>
            </a:r>
          </a:p>
          <a:p>
            <a:pPr>
              <a:lnSpc>
                <a:spcPts val="5179"/>
              </a:lnSpc>
            </a:pPr>
            <a:endParaRPr lang="en-US" sz="4800" dirty="0">
              <a:solidFill>
                <a:srgbClr val="F2EDE7"/>
              </a:solidFill>
              <a:latin typeface="Core Bandi Face"/>
            </a:endParaRPr>
          </a:p>
        </p:txBody>
      </p:sp>
      <p:sp>
        <p:nvSpPr>
          <p:cNvPr id="8" name="Freeform 8"/>
          <p:cNvSpPr/>
          <p:nvPr/>
        </p:nvSpPr>
        <p:spPr>
          <a:xfrm rot="-6585783">
            <a:off x="6306855" y="7176336"/>
            <a:ext cx="1842103" cy="1513566"/>
          </a:xfrm>
          <a:custGeom>
            <a:avLst/>
            <a:gdLst/>
            <a:ahLst/>
            <a:cxnLst/>
            <a:rect l="l" t="t" r="r" b="b"/>
            <a:pathLst>
              <a:path w="1842103" h="1513566">
                <a:moveTo>
                  <a:pt x="0" y="0"/>
                </a:moveTo>
                <a:lnTo>
                  <a:pt x="1842103" y="0"/>
                </a:lnTo>
                <a:lnTo>
                  <a:pt x="1842103" y="1513566"/>
                </a:lnTo>
                <a:lnTo>
                  <a:pt x="0" y="151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55610" t="-62685" r="-1349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4"/>
          <p:cNvSpPr/>
          <p:nvPr/>
        </p:nvSpPr>
        <p:spPr>
          <a:xfrm>
            <a:off x="10368168" y="3520801"/>
            <a:ext cx="5596561" cy="4982745"/>
          </a:xfrm>
          <a:custGeom>
            <a:avLst/>
            <a:gdLst/>
            <a:ahLst/>
            <a:cxnLst/>
            <a:rect l="l" t="t" r="r" b="b"/>
            <a:pathLst>
              <a:path w="6018132" h="5886827">
                <a:moveTo>
                  <a:pt x="0" y="0"/>
                </a:moveTo>
                <a:lnTo>
                  <a:pt x="6018132" y="0"/>
                </a:lnTo>
                <a:lnTo>
                  <a:pt x="6018132" y="5886827"/>
                </a:lnTo>
                <a:lnTo>
                  <a:pt x="0" y="588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5"/>
          <p:cNvSpPr txBox="1"/>
          <p:nvPr/>
        </p:nvSpPr>
        <p:spPr>
          <a:xfrm>
            <a:off x="10279960" y="5657843"/>
            <a:ext cx="568476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Cài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đặt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thư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viện</a:t>
            </a:r>
            <a:endParaRPr lang="en-US" sz="4800" dirty="0">
              <a:solidFill>
                <a:srgbClr val="F2EDE7"/>
              </a:solidFill>
              <a:latin typeface="Core Bandi Face"/>
            </a:endParaRPr>
          </a:p>
          <a:p>
            <a:pPr>
              <a:lnSpc>
                <a:spcPts val="5179"/>
              </a:lnSpc>
            </a:pPr>
            <a:endParaRPr lang="en-US" sz="4800" dirty="0">
              <a:solidFill>
                <a:srgbClr val="F2EDE7"/>
              </a:solidFill>
              <a:latin typeface="Core Bandi Face"/>
            </a:endParaRPr>
          </a:p>
        </p:txBody>
      </p:sp>
      <p:sp>
        <p:nvSpPr>
          <p:cNvPr id="13" name="Freeform 9"/>
          <p:cNvSpPr/>
          <p:nvPr/>
        </p:nvSpPr>
        <p:spPr>
          <a:xfrm rot="-4958658">
            <a:off x="14044424" y="7176335"/>
            <a:ext cx="1842103" cy="1513566"/>
          </a:xfrm>
          <a:custGeom>
            <a:avLst/>
            <a:gdLst/>
            <a:ahLst/>
            <a:cxnLst/>
            <a:rect l="l" t="t" r="r" b="b"/>
            <a:pathLst>
              <a:path w="1842103" h="1513566">
                <a:moveTo>
                  <a:pt x="0" y="0"/>
                </a:moveTo>
                <a:lnTo>
                  <a:pt x="1842103" y="0"/>
                </a:lnTo>
                <a:lnTo>
                  <a:pt x="1842103" y="1513566"/>
                </a:lnTo>
                <a:lnTo>
                  <a:pt x="0" y="151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55610" t="-62685" r="-13491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86264" y="3398495"/>
            <a:ext cx="16115471" cy="5085135"/>
            <a:chOff x="0" y="0"/>
            <a:chExt cx="21487295" cy="67801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71990" cy="6780180"/>
            </a:xfrm>
            <a:custGeom>
              <a:avLst/>
              <a:gdLst/>
              <a:ahLst/>
              <a:cxnLst/>
              <a:rect l="l" t="t" r="r" b="b"/>
              <a:pathLst>
                <a:path w="6471990" h="6780180">
                  <a:moveTo>
                    <a:pt x="0" y="0"/>
                  </a:moveTo>
                  <a:lnTo>
                    <a:pt x="6471990" y="0"/>
                  </a:lnTo>
                  <a:lnTo>
                    <a:pt x="6471990" y="6780180"/>
                  </a:lnTo>
                  <a:lnTo>
                    <a:pt x="0" y="678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11912" y="1853984"/>
              <a:ext cx="4745709" cy="38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000" dirty="0" err="1"/>
                <a:t>NumPy</a:t>
              </a:r>
              <a:r>
                <a:rPr lang="en-US" sz="3000" dirty="0"/>
                <a:t> </a:t>
              </a:r>
              <a:r>
                <a:rPr lang="vi-VN" sz="3000" dirty="0"/>
                <a:t>hay Numeric Python là thư viện lõi phục vụ cho khoa học máy tính của Python.</a:t>
              </a:r>
              <a:endParaRPr lang="en-US" sz="3000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7507653" y="0"/>
              <a:ext cx="6471990" cy="6780180"/>
            </a:xfrm>
            <a:custGeom>
              <a:avLst/>
              <a:gdLst/>
              <a:ahLst/>
              <a:cxnLst/>
              <a:rect l="l" t="t" r="r" b="b"/>
              <a:pathLst>
                <a:path w="6471990" h="6780180">
                  <a:moveTo>
                    <a:pt x="0" y="0"/>
                  </a:moveTo>
                  <a:lnTo>
                    <a:pt x="6471990" y="0"/>
                  </a:lnTo>
                  <a:lnTo>
                    <a:pt x="6471990" y="6780180"/>
                  </a:lnTo>
                  <a:lnTo>
                    <a:pt x="0" y="678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328312" y="1870340"/>
              <a:ext cx="4955336" cy="39327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620"/>
                </a:lnSpc>
                <a:spcBef>
                  <a:spcPct val="0"/>
                </a:spcBef>
              </a:pPr>
              <a:r>
                <a:rPr lang="vi-VN" sz="3000" dirty="0"/>
                <a:t>Cho phép làm việc hiệu quả với ma trận</a:t>
              </a:r>
              <a:r>
                <a:rPr lang="en-US" sz="3000" dirty="0"/>
                <a:t>,</a:t>
              </a:r>
              <a:r>
                <a:rPr lang="vi-VN" sz="3000" dirty="0"/>
                <a:t> mảng</a:t>
              </a:r>
              <a:r>
                <a:rPr lang="en-US" sz="3000" dirty="0"/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thực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hiện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các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phép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toán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học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và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đại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số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tuyến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dirty="0" err="1">
                  <a:latin typeface="Arial" panose="020B0604020202020204" pitchFamily="34" charset="0"/>
                  <a:cs typeface="Arial" panose="020B0604020202020204" pitchFamily="34" charset="0"/>
                </a:rPr>
                <a:t>tính</a:t>
              </a:r>
              <a:r>
                <a:rPr lang="en-US" sz="3000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15015305" y="0"/>
              <a:ext cx="6471990" cy="6780180"/>
            </a:xfrm>
            <a:custGeom>
              <a:avLst/>
              <a:gdLst/>
              <a:ahLst/>
              <a:cxnLst/>
              <a:rect l="l" t="t" r="r" b="b"/>
              <a:pathLst>
                <a:path w="6471990" h="6780180">
                  <a:moveTo>
                    <a:pt x="0" y="0"/>
                  </a:moveTo>
                  <a:lnTo>
                    <a:pt x="6471990" y="0"/>
                  </a:lnTo>
                  <a:lnTo>
                    <a:pt x="6471990" y="6780180"/>
                  </a:lnTo>
                  <a:lnTo>
                    <a:pt x="0" y="678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840299" y="1412273"/>
              <a:ext cx="4822003" cy="46452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ts val="4620"/>
                </a:lnSpc>
                <a:spcBef>
                  <a:spcPct val="0"/>
                </a:spcBef>
              </a:pPr>
              <a:r>
                <a:rPr lang="en-US" sz="3000" dirty="0">
                  <a:latin typeface=".VnArial" panose="020B7200000000000000" pitchFamily="34" charset="0"/>
                </a:rPr>
                <a:t>T</a:t>
              </a:r>
              <a:r>
                <a:rPr lang="vi-VN" sz="3000" dirty="0"/>
                <a:t>hường được kết hợp với các thư viện khác như SciPy, Matplotlib và pandas để thực hiện các tác vụ phức tạp hơn.</a:t>
              </a:r>
              <a:endParaRPr lang="en-US" sz="3000" dirty="0">
                <a:latin typeface=".VnArial" panose="020B7200000000000000" pitchFamily="34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657600" y="1282150"/>
            <a:ext cx="11914328" cy="164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8000" b="1" dirty="0">
                <a:solidFill>
                  <a:srgbClr val="B3775D"/>
                </a:solidFill>
                <a:latin typeface="+mj-lt"/>
              </a:rPr>
              <a:t>1.1 </a:t>
            </a:r>
            <a:r>
              <a:rPr lang="en-US" sz="8000" b="1" dirty="0" err="1">
                <a:solidFill>
                  <a:srgbClr val="B3775D"/>
                </a:solidFill>
                <a:latin typeface="+mj-lt"/>
              </a:rPr>
              <a:t>NumPy</a:t>
            </a:r>
            <a:r>
              <a:rPr lang="en-US" sz="8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rgbClr val="B3775D"/>
                </a:solidFill>
                <a:latin typeface="+mj-lt"/>
              </a:rPr>
              <a:t>trong</a:t>
            </a:r>
            <a:r>
              <a:rPr lang="en-US" sz="8000" b="1" dirty="0">
                <a:solidFill>
                  <a:srgbClr val="B3775D"/>
                </a:solidFill>
                <a:latin typeface="+mj-lt"/>
              </a:rPr>
              <a:t>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2698" y="937849"/>
            <a:ext cx="16822604" cy="8411302"/>
          </a:xfrm>
          <a:custGeom>
            <a:avLst/>
            <a:gdLst/>
            <a:ahLst/>
            <a:cxnLst/>
            <a:rect l="l" t="t" r="r" b="b"/>
            <a:pathLst>
              <a:path w="16822604" h="8411302">
                <a:moveTo>
                  <a:pt x="0" y="0"/>
                </a:moveTo>
                <a:lnTo>
                  <a:pt x="16822604" y="0"/>
                </a:lnTo>
                <a:lnTo>
                  <a:pt x="16822604" y="8411302"/>
                </a:lnTo>
                <a:lnTo>
                  <a:pt x="0" y="84113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06655" y="4036004"/>
            <a:ext cx="12474689" cy="294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 err="1"/>
              <a:t>Các</a:t>
            </a:r>
            <a:r>
              <a:rPr lang="en-US" sz="4000" dirty="0"/>
              <a:t> </a:t>
            </a:r>
            <a:r>
              <a:rPr lang="en-US" sz="4000" dirty="0" err="1"/>
              <a:t>bước</a:t>
            </a:r>
            <a:r>
              <a:rPr lang="en-US" sz="4000" dirty="0"/>
              <a:t> </a:t>
            </a:r>
            <a:r>
              <a:rPr lang="en-US" sz="4000" dirty="0" err="1"/>
              <a:t>cài</a:t>
            </a:r>
            <a:r>
              <a:rPr lang="en-US" sz="4000" dirty="0"/>
              <a:t> </a:t>
            </a:r>
            <a:r>
              <a:rPr lang="en-US" sz="4000" dirty="0" err="1"/>
              <a:t>đặt</a:t>
            </a:r>
            <a:r>
              <a:rPr lang="en-US" sz="4000" dirty="0"/>
              <a:t> </a:t>
            </a:r>
            <a:r>
              <a:rPr lang="en-US" sz="4000" dirty="0" err="1"/>
              <a:t>thư</a:t>
            </a:r>
            <a:r>
              <a:rPr lang="en-US" sz="4000" dirty="0"/>
              <a:t> </a:t>
            </a:r>
            <a:r>
              <a:rPr lang="en-US" sz="4000" dirty="0" err="1"/>
              <a:t>viện</a:t>
            </a:r>
            <a:r>
              <a:rPr lang="en-US" sz="4000" dirty="0"/>
              <a:t> </a:t>
            </a:r>
            <a:r>
              <a:rPr lang="en-US" sz="4000" dirty="0" err="1"/>
              <a:t>NumPy</a:t>
            </a:r>
            <a:r>
              <a:rPr lang="en-US" sz="4000" dirty="0"/>
              <a:t> </a:t>
            </a:r>
            <a:r>
              <a:rPr lang="en-US" sz="4000" dirty="0" err="1"/>
              <a:t>trên</a:t>
            </a:r>
            <a:r>
              <a:rPr lang="en-US" sz="4000" dirty="0"/>
              <a:t> </a:t>
            </a:r>
            <a:r>
              <a:rPr lang="en-US" sz="4000" dirty="0" err="1"/>
              <a:t>máy</a:t>
            </a:r>
            <a:r>
              <a:rPr lang="en-US" sz="4000" dirty="0"/>
              <a:t> </a:t>
            </a:r>
            <a:r>
              <a:rPr lang="en-US" sz="4000" dirty="0" err="1"/>
              <a:t>tính</a:t>
            </a:r>
            <a:r>
              <a:rPr lang="en-US" sz="4000" dirty="0"/>
              <a:t>: </a:t>
            </a:r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Tx/>
              <a:buChar char="-"/>
            </a:pPr>
            <a:r>
              <a:rPr lang="en-US" sz="4000" dirty="0" err="1"/>
              <a:t>Bước</a:t>
            </a:r>
            <a:r>
              <a:rPr lang="en-US" sz="4000" dirty="0"/>
              <a:t> 1: </a:t>
            </a:r>
            <a:r>
              <a:rPr lang="en-US" sz="4000" dirty="0" err="1"/>
              <a:t>Mở</a:t>
            </a:r>
            <a:r>
              <a:rPr lang="en-US" sz="4000" dirty="0"/>
              <a:t> </a:t>
            </a:r>
            <a:r>
              <a:rPr lang="en-US" sz="4000" dirty="0" err="1"/>
              <a:t>cửa</a:t>
            </a:r>
            <a:r>
              <a:rPr lang="en-US" sz="4000" dirty="0"/>
              <a:t> </a:t>
            </a:r>
            <a:r>
              <a:rPr lang="en-US" sz="4000" dirty="0" err="1"/>
              <a:t>sổ</a:t>
            </a:r>
            <a:r>
              <a:rPr lang="en-US" sz="4000" dirty="0"/>
              <a:t> </a:t>
            </a:r>
            <a:r>
              <a:rPr lang="en-US" sz="4000" dirty="0" err="1"/>
              <a:t>Cmd</a:t>
            </a:r>
            <a:endParaRPr lang="en-US" sz="4000" dirty="0"/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Tx/>
              <a:buChar char="-"/>
            </a:pPr>
            <a:r>
              <a:rPr lang="en-US" sz="4000" dirty="0" err="1"/>
              <a:t>Bước</a:t>
            </a:r>
            <a:r>
              <a:rPr lang="en-US" sz="4000" dirty="0"/>
              <a:t> 2: </a:t>
            </a:r>
            <a:r>
              <a:rPr lang="en-US" sz="4000" dirty="0" err="1"/>
              <a:t>Gõ</a:t>
            </a:r>
            <a:r>
              <a:rPr lang="en-US" sz="4000" dirty="0"/>
              <a:t> </a:t>
            </a:r>
            <a:r>
              <a:rPr lang="en-US" sz="4000" dirty="0" err="1"/>
              <a:t>lệnh</a:t>
            </a:r>
            <a:r>
              <a:rPr lang="en-US" sz="4000" dirty="0"/>
              <a:t> ‘pip install </a:t>
            </a:r>
            <a:r>
              <a:rPr lang="en-US" sz="4000" dirty="0" err="1"/>
              <a:t>numpy</a:t>
            </a:r>
            <a:r>
              <a:rPr lang="en-US" sz="4000" dirty="0"/>
              <a:t>’ </a:t>
            </a:r>
            <a:r>
              <a:rPr lang="en-US" sz="4000" dirty="0" err="1"/>
              <a:t>và</a:t>
            </a:r>
            <a:r>
              <a:rPr lang="en-US" sz="4000" dirty="0"/>
              <a:t> </a:t>
            </a:r>
            <a:r>
              <a:rPr lang="en-US" sz="4000" dirty="0" err="1"/>
              <a:t>chờ</a:t>
            </a:r>
            <a:r>
              <a:rPr lang="en-US" sz="4000" dirty="0"/>
              <a:t> load </a:t>
            </a:r>
            <a:r>
              <a:rPr lang="en-US" sz="4000" dirty="0" err="1"/>
              <a:t>cài</a:t>
            </a:r>
            <a:r>
              <a:rPr lang="en-US" sz="4000" dirty="0"/>
              <a:t> </a:t>
            </a:r>
            <a:r>
              <a:rPr lang="en-US" sz="4000" dirty="0" err="1"/>
              <a:t>đặt</a:t>
            </a:r>
            <a:r>
              <a:rPr lang="en-US" sz="4000" dirty="0"/>
              <a:t> </a:t>
            </a:r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Tx/>
              <a:buChar char="-"/>
            </a:pPr>
            <a:endParaRPr lang="en-US" sz="4000" dirty="0"/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Tx/>
              <a:buChar char="-"/>
            </a:pPr>
            <a:endParaRPr lang="en-US" sz="4000" dirty="0"/>
          </a:p>
        </p:txBody>
      </p:sp>
      <p:sp>
        <p:nvSpPr>
          <p:cNvPr id="6" name="TextBox 3"/>
          <p:cNvSpPr txBox="1"/>
          <p:nvPr/>
        </p:nvSpPr>
        <p:spPr>
          <a:xfrm>
            <a:off x="2906655" y="1866900"/>
            <a:ext cx="13258800" cy="167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B3775D"/>
                </a:solidFill>
              </a:rPr>
              <a:t>1.2 </a:t>
            </a:r>
            <a:r>
              <a:rPr lang="en-US" sz="9600" b="1" dirty="0" err="1">
                <a:solidFill>
                  <a:srgbClr val="B3775D"/>
                </a:solidFill>
              </a:rPr>
              <a:t>Cài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đặt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thư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viện</a:t>
            </a:r>
            <a:endParaRPr lang="en-US" sz="9600" b="1" dirty="0">
              <a:solidFill>
                <a:srgbClr val="B3775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2083" t="3141" r="59421" b="81987"/>
          <a:stretch/>
        </p:blipFill>
        <p:spPr>
          <a:xfrm>
            <a:off x="4018092" y="5928930"/>
            <a:ext cx="9525000" cy="22384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7802" y="577622"/>
            <a:ext cx="15312396" cy="9131756"/>
          </a:xfrm>
          <a:custGeom>
            <a:avLst/>
            <a:gdLst/>
            <a:ahLst/>
            <a:cxnLst/>
            <a:rect l="l" t="t" r="r" b="b"/>
            <a:pathLst>
              <a:path w="15312396" h="9131756">
                <a:moveTo>
                  <a:pt x="0" y="0"/>
                </a:moveTo>
                <a:lnTo>
                  <a:pt x="15312396" y="0"/>
                </a:lnTo>
                <a:lnTo>
                  <a:pt x="15312396" y="9131756"/>
                </a:lnTo>
                <a:lnTo>
                  <a:pt x="0" y="91317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886200" y="555556"/>
            <a:ext cx="10287000" cy="3017227"/>
            <a:chOff x="0" y="0"/>
            <a:chExt cx="1362560" cy="868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2560" cy="868752"/>
            </a:xfrm>
            <a:custGeom>
              <a:avLst/>
              <a:gdLst/>
              <a:ahLst/>
              <a:cxnLst/>
              <a:rect l="l" t="t" r="r" b="b"/>
              <a:pathLst>
                <a:path w="1362560" h="868752">
                  <a:moveTo>
                    <a:pt x="681280" y="0"/>
                  </a:moveTo>
                  <a:cubicBezTo>
                    <a:pt x="305019" y="0"/>
                    <a:pt x="0" y="194477"/>
                    <a:pt x="0" y="434376"/>
                  </a:cubicBezTo>
                  <a:cubicBezTo>
                    <a:pt x="0" y="674275"/>
                    <a:pt x="305019" y="868752"/>
                    <a:pt x="681280" y="868752"/>
                  </a:cubicBezTo>
                  <a:cubicBezTo>
                    <a:pt x="1057541" y="868752"/>
                    <a:pt x="1362560" y="674275"/>
                    <a:pt x="1362560" y="434376"/>
                  </a:cubicBezTo>
                  <a:cubicBezTo>
                    <a:pt x="1362560" y="194477"/>
                    <a:pt x="1057541" y="0"/>
                    <a:pt x="681280" y="0"/>
                  </a:cubicBezTo>
                  <a:close/>
                </a:path>
              </a:pathLst>
            </a:custGeom>
            <a:solidFill>
              <a:srgbClr val="B3775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7832" tIns="47832" rIns="47832" bIns="47832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08699" y="6674231"/>
            <a:ext cx="11470601" cy="2132879"/>
          </a:xfrm>
          <a:custGeom>
            <a:avLst/>
            <a:gdLst/>
            <a:ahLst/>
            <a:cxnLst/>
            <a:rect l="l" t="t" r="r" b="b"/>
            <a:pathLst>
              <a:path w="12089817" h="2462351">
                <a:moveTo>
                  <a:pt x="0" y="0"/>
                </a:moveTo>
                <a:lnTo>
                  <a:pt x="12089817" y="0"/>
                </a:lnTo>
                <a:lnTo>
                  <a:pt x="12089817" y="2462350"/>
                </a:lnTo>
                <a:lnTo>
                  <a:pt x="0" y="24623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r="-2045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495797" y="1083518"/>
            <a:ext cx="79585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06"/>
              </a:lnSpc>
            </a:pP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2.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Cách</a:t>
            </a: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s</a:t>
            </a:r>
            <a:r>
              <a:rPr lang="en-US" sz="9147" b="1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ử</a:t>
            </a: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d</a:t>
            </a:r>
            <a:r>
              <a:rPr lang="en-US" sz="9147" b="1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ụ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ng</a:t>
            </a:r>
            <a:endParaRPr lang="en-US" sz="9147" dirty="0">
              <a:solidFill>
                <a:srgbClr val="F2EDE7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200400" y="3887012"/>
            <a:ext cx="12573000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thư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viện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/>
              <a:t>- </a:t>
            </a:r>
            <a:r>
              <a:rPr lang="en-US" sz="4000" dirty="0" err="1"/>
              <a:t>Sử</a:t>
            </a:r>
            <a:r>
              <a:rPr lang="en-US" sz="4000" dirty="0"/>
              <a:t> </a:t>
            </a:r>
            <a:r>
              <a:rPr lang="en-US" sz="4000" dirty="0" err="1"/>
              <a:t>dụng</a:t>
            </a:r>
            <a:r>
              <a:rPr lang="en-US" sz="4000" dirty="0"/>
              <a:t> </a:t>
            </a:r>
            <a:r>
              <a:rPr lang="en-US" sz="4000" dirty="0" err="1"/>
              <a:t>lệnh</a:t>
            </a:r>
            <a:r>
              <a:rPr lang="en-US" sz="4000" dirty="0"/>
              <a:t> ‘import’:</a:t>
            </a: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i="1" dirty="0"/>
              <a:t>	import </a:t>
            </a:r>
            <a:r>
              <a:rPr lang="en-US" sz="4000" i="1" dirty="0" err="1"/>
              <a:t>numpy</a:t>
            </a:r>
            <a:r>
              <a:rPr lang="en-US" sz="4000" i="1" dirty="0"/>
              <a:t> as np</a:t>
            </a: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vi-VN" sz="4000" dirty="0">
                <a:latin typeface="Calibri" panose="020F0502020204030204" pitchFamily="34" charset="0"/>
                <a:cs typeface="Calibri" panose="020F0502020204030204" pitchFamily="34" charset="0"/>
              </a:rPr>
              <a:t>Chúng ta thường sử dụng "np" như một bí danh để truy cập các hàm và đối tượng của NumPy.</a:t>
            </a:r>
            <a:endParaRPr lang="en-US" sz="4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ts val="4620"/>
              </a:lnSpc>
              <a:spcBef>
                <a:spcPct val="0"/>
              </a:spcBef>
            </a:pP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51843" y="829089"/>
            <a:ext cx="14381370" cy="8628822"/>
          </a:xfrm>
          <a:custGeom>
            <a:avLst/>
            <a:gdLst/>
            <a:ahLst/>
            <a:cxnLst/>
            <a:rect l="l" t="t" r="r" b="b"/>
            <a:pathLst>
              <a:path w="14381370" h="8628822">
                <a:moveTo>
                  <a:pt x="0" y="0"/>
                </a:moveTo>
                <a:lnTo>
                  <a:pt x="14381370" y="0"/>
                </a:lnTo>
                <a:lnTo>
                  <a:pt x="14381370" y="8628822"/>
                </a:lnTo>
                <a:lnTo>
                  <a:pt x="0" y="862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886200" y="990726"/>
            <a:ext cx="10112657" cy="1590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2.2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Khởi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tạo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mảng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36558" y="4381500"/>
            <a:ext cx="5410200" cy="3795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00"/>
              </a:lnSpc>
              <a:spcBef>
                <a:spcPct val="0"/>
              </a:spcBef>
            </a:pP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Tạo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mảng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Numpy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bằng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cách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sử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dụng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 ‘</a:t>
            </a:r>
            <a:r>
              <a:rPr lang="en-US" sz="3600" u="none" spc="-112" dirty="0" err="1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np.array</a:t>
            </a:r>
            <a:r>
              <a:rPr lang="en-US" sz="3600" u="none" spc="-112" dirty="0">
                <a:solidFill>
                  <a:srgbClr val="5D3D2F"/>
                </a:solidFill>
                <a:latin typeface="Core Bandi Face" panose="020B0604020202020204" charset="-127"/>
                <a:ea typeface="Core Bandi Face" panose="020B0604020202020204" charset="-127"/>
              </a:rPr>
              <a:t>()’</a:t>
            </a:r>
          </a:p>
          <a:p>
            <a:pPr lvl="0">
              <a:lnSpc>
                <a:spcPts val="3700"/>
              </a:lnSpc>
              <a:spcBef>
                <a:spcPct val="0"/>
              </a:spcBef>
            </a:pPr>
            <a:r>
              <a:rPr lang="vi-VN" sz="3600" spc="-112" dirty="0">
                <a:solidFill>
                  <a:srgbClr val="5D3D2F"/>
                </a:solidFill>
                <a:latin typeface="Core Bandi Face"/>
              </a:rPr>
              <a:t>import numpy as np</a:t>
            </a:r>
          </a:p>
          <a:p>
            <a:pPr lvl="0">
              <a:lnSpc>
                <a:spcPts val="3700"/>
              </a:lnSpc>
              <a:spcBef>
                <a:spcPct val="0"/>
              </a:spcBef>
            </a:pPr>
            <a:endParaRPr lang="vi-VN" sz="3600" spc="-112" dirty="0">
              <a:solidFill>
                <a:srgbClr val="5D3D2F"/>
              </a:solidFill>
              <a:latin typeface="Core Bandi Face"/>
            </a:endParaRPr>
          </a:p>
          <a:p>
            <a:pPr lvl="0">
              <a:lnSpc>
                <a:spcPts val="3700"/>
              </a:lnSpc>
              <a:spcBef>
                <a:spcPct val="0"/>
              </a:spcBef>
            </a:pPr>
            <a:r>
              <a:rPr lang="vi-VN" sz="3600" spc="-112" dirty="0">
                <a:solidFill>
                  <a:srgbClr val="5D3D2F"/>
                </a:solidFill>
                <a:latin typeface="Core Bandi Face"/>
              </a:rPr>
              <a:t># Tạo mảng từ danh sách</a:t>
            </a:r>
          </a:p>
          <a:p>
            <a:pPr lvl="0">
              <a:lnSpc>
                <a:spcPts val="3700"/>
              </a:lnSpc>
              <a:spcBef>
                <a:spcPct val="0"/>
              </a:spcBef>
            </a:pPr>
            <a:r>
              <a:rPr lang="en-US" sz="3600" spc="-112" dirty="0" err="1">
                <a:solidFill>
                  <a:srgbClr val="5D3D2F"/>
                </a:solidFill>
                <a:latin typeface="Core Bandi Face"/>
              </a:rPr>
              <a:t>arr</a:t>
            </a:r>
            <a:r>
              <a:rPr lang="vi-VN" sz="3600" spc="-112" dirty="0">
                <a:solidFill>
                  <a:srgbClr val="5D3D2F"/>
                </a:solidFill>
                <a:latin typeface="Core Bandi Face"/>
              </a:rPr>
              <a:t> = np.array(</a:t>
            </a:r>
            <a:r>
              <a:rPr lang="en-US" sz="3600" spc="-112" dirty="0">
                <a:solidFill>
                  <a:srgbClr val="5D3D2F"/>
                </a:solidFill>
                <a:latin typeface="Core Bandi Face"/>
              </a:rPr>
              <a:t>[1,3,4,6,5]</a:t>
            </a:r>
            <a:r>
              <a:rPr lang="vi-VN" sz="3600" spc="-112" dirty="0">
                <a:solidFill>
                  <a:srgbClr val="5D3D2F"/>
                </a:solidFill>
                <a:latin typeface="Core Bandi Face"/>
              </a:rPr>
              <a:t>)</a:t>
            </a:r>
          </a:p>
          <a:p>
            <a:pPr lvl="0">
              <a:lnSpc>
                <a:spcPts val="3700"/>
              </a:lnSpc>
              <a:spcBef>
                <a:spcPct val="0"/>
              </a:spcBef>
            </a:pPr>
            <a:endParaRPr lang="vi-VN" sz="3600" spc="-112" dirty="0">
              <a:solidFill>
                <a:srgbClr val="5D3D2F"/>
              </a:solidFill>
              <a:latin typeface="Core Bandi Face"/>
            </a:endParaRPr>
          </a:p>
          <a:p>
            <a:pPr marL="0" lvl="0" indent="0">
              <a:lnSpc>
                <a:spcPts val="3700"/>
              </a:lnSpc>
              <a:spcBef>
                <a:spcPct val="0"/>
              </a:spcBef>
            </a:pPr>
            <a:endParaRPr lang="en-US" sz="3600" u="none" spc="-112" dirty="0">
              <a:solidFill>
                <a:srgbClr val="5D3D2F"/>
              </a:solidFill>
              <a:latin typeface="Californian FB" panose="0207040306080B030204" pitchFamily="18" charset="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554809" y="4137844"/>
            <a:ext cx="7370353" cy="4039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# Tạo mảng 0 với kích thước 3x3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zeros_array = np.zeros((3, 3))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# Tạo mảng 1 với kích thước 2x4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ones_array = np.ones((2, 4))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# Tạo mảng </a:t>
            </a:r>
            <a:r>
              <a:rPr lang="vi-VN" sz="3600" spc="-112" dirty="0">
                <a:solidFill>
                  <a:srgbClr val="5D3D2F"/>
                </a:solidFill>
                <a:latin typeface="Core Bandi Face"/>
              </a:rPr>
              <a:t>gồm</a:t>
            </a: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 các số từ 0 đến 9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range_array = np.arange(10)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# Tạo mảng gồm 10 phần tử cách đều nhau từ 0 đến 1</a:t>
            </a:r>
          </a:p>
          <a:p>
            <a:pPr lvl="0" algn="ctr">
              <a:lnSpc>
                <a:spcPts val="3499"/>
              </a:lnSpc>
              <a:spcBef>
                <a:spcPct val="0"/>
              </a:spcBef>
            </a:pPr>
            <a:r>
              <a:rPr lang="vi-VN" sz="3200" spc="-112" dirty="0">
                <a:solidFill>
                  <a:srgbClr val="5D3D2F"/>
                </a:solidFill>
                <a:latin typeface="Core Bandi Face"/>
              </a:rPr>
              <a:t>linspace_array = np.linspace(0, 1, 10)</a:t>
            </a:r>
          </a:p>
        </p:txBody>
      </p:sp>
      <p:sp>
        <p:nvSpPr>
          <p:cNvPr id="19" name="TextBox 3"/>
          <p:cNvSpPr txBox="1"/>
          <p:nvPr/>
        </p:nvSpPr>
        <p:spPr>
          <a:xfrm>
            <a:off x="1600200" y="2088830"/>
            <a:ext cx="13258800" cy="1509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4800" b="1" dirty="0" err="1">
                <a:solidFill>
                  <a:srgbClr val="B3775D"/>
                </a:solidFill>
              </a:rPr>
              <a:t>Mảng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một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chiều</a:t>
            </a:r>
            <a:endParaRPr lang="en-US" sz="4800" b="1" dirty="0">
              <a:solidFill>
                <a:srgbClr val="B3775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772491" y="1853485"/>
            <a:ext cx="12743017" cy="7862015"/>
          </a:xfrm>
          <a:custGeom>
            <a:avLst/>
            <a:gdLst/>
            <a:ahLst/>
            <a:cxnLst/>
            <a:rect l="l" t="t" r="r" b="b"/>
            <a:pathLst>
              <a:path w="12743017" h="6580031">
                <a:moveTo>
                  <a:pt x="0" y="0"/>
                </a:moveTo>
                <a:lnTo>
                  <a:pt x="12743018" y="0"/>
                </a:lnTo>
                <a:lnTo>
                  <a:pt x="12743018" y="6580030"/>
                </a:lnTo>
                <a:lnTo>
                  <a:pt x="0" y="658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35504" y="3702757"/>
            <a:ext cx="9988191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67"/>
              </a:lnSpc>
            </a:pP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arr1 = 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np.array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([1,4,3],[3,9,6], 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dtype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=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int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) 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1600200" y="2088830"/>
            <a:ext cx="132588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4800" b="1" dirty="0" err="1">
                <a:solidFill>
                  <a:srgbClr val="B3775D"/>
                </a:solidFill>
              </a:rPr>
              <a:t>Mảng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hai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chiều</a:t>
            </a:r>
            <a:endParaRPr lang="en-US" sz="4800" b="1" dirty="0">
              <a:solidFill>
                <a:srgbClr val="B3775D"/>
              </a:solidFill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600200" y="3791873"/>
            <a:ext cx="132588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4800" b="1" dirty="0" err="1">
                <a:solidFill>
                  <a:srgbClr val="B3775D"/>
                </a:solidFill>
              </a:rPr>
              <a:t>Mảng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ba</a:t>
            </a:r>
            <a:r>
              <a:rPr lang="en-US" sz="4800" b="1" dirty="0">
                <a:solidFill>
                  <a:srgbClr val="B3775D"/>
                </a:solidFill>
              </a:rPr>
              <a:t> </a:t>
            </a:r>
            <a:r>
              <a:rPr lang="en-US" sz="4800" b="1" dirty="0" err="1">
                <a:solidFill>
                  <a:srgbClr val="B3775D"/>
                </a:solidFill>
              </a:rPr>
              <a:t>chiều</a:t>
            </a:r>
            <a:endParaRPr lang="en-US" sz="4800" b="1" dirty="0">
              <a:solidFill>
                <a:srgbClr val="B3775D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810000" y="5318217"/>
            <a:ext cx="12112541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467"/>
              </a:lnSpc>
            </a:pP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arr2 = 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np.array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( [(2,4,0,6), (4,7,5,6)], </a:t>
            </a:r>
          </a:p>
          <a:p>
            <a:pPr>
              <a:lnSpc>
                <a:spcPts val="6467"/>
              </a:lnSpc>
            </a:pP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				[(0,3,2,1), (9,4,5,6)], 									[(5,8,6,4), (1,4,6,8)]), 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dtype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 = </a:t>
            </a:r>
            <a:r>
              <a:rPr lang="en-US" sz="4619" spc="-207" dirty="0" err="1">
                <a:solidFill>
                  <a:srgbClr val="5D3D2F"/>
                </a:solidFill>
                <a:latin typeface="Core Bandi Face"/>
              </a:rPr>
              <a:t>int</a:t>
            </a:r>
            <a:r>
              <a:rPr lang="en-US" sz="4619" spc="-207" dirty="0">
                <a:solidFill>
                  <a:srgbClr val="5D3D2F"/>
                </a:solidFill>
                <a:latin typeface="Core Bandi Face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762</Words>
  <Application>Microsoft Office PowerPoint</Application>
  <PresentationFormat>Custom</PresentationFormat>
  <Paragraphs>85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.VnArial</vt:lpstr>
      <vt:lpstr>VNI-Lithos</vt:lpstr>
      <vt:lpstr>Arial</vt:lpstr>
      <vt:lpstr>Was DokrakNP</vt:lpstr>
      <vt:lpstr>Calibri</vt:lpstr>
      <vt:lpstr>Cooper Black</vt:lpstr>
      <vt:lpstr>Wingdings</vt:lpstr>
      <vt:lpstr>Tw Cen MT Condensed Extra Bold</vt:lpstr>
      <vt:lpstr>Californian FB</vt:lpstr>
      <vt:lpstr>Times New Roman</vt:lpstr>
      <vt:lpstr>Core Bandi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Tuan Vu</cp:lastModifiedBy>
  <cp:revision>31</cp:revision>
  <dcterms:created xsi:type="dcterms:W3CDTF">2006-08-16T00:00:00Z</dcterms:created>
  <dcterms:modified xsi:type="dcterms:W3CDTF">2023-09-19T02:13:31Z</dcterms:modified>
  <dc:identifier>DAFuyFQRFho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2023-09-19T02:13:25Z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972f36c9-9abb-41c3-a795-ec66c54de442</vt:lpwstr>
  </property>
  <property fmtid="{D5CDD505-2E9C-101B-9397-08002B2CF9AE}" pid="7" name="MSIP_Label_defa4170-0d19-0005-0004-bc88714345d2_ActionId">
    <vt:lpwstr>5e42c03e-5d06-4ab0-b85e-f8979d2461b2</vt:lpwstr>
  </property>
  <property fmtid="{D5CDD505-2E9C-101B-9397-08002B2CF9AE}" pid="8" name="MSIP_Label_defa4170-0d19-0005-0004-bc88714345d2_ContentBits">
    <vt:lpwstr>0</vt:lpwstr>
  </property>
</Properties>
</file>